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Default Extension="jpeg" ContentType="image/jpeg"/>
  <Override PartName="/ppt/slideLayouts/slideLayout3.xml" ContentType="application/vnd.openxmlformats-officedocument.presentationml.slideLayout+xml"/>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36" r:id="rId1"/>
  </p:sldMasterIdLst>
  <p:notesMasterIdLst>
    <p:notesMasterId r:id="rId23"/>
  </p:notesMasterIdLst>
  <p:sldIdLst>
    <p:sldId id="256" r:id="rId2"/>
    <p:sldId id="257" r:id="rId3"/>
    <p:sldId id="261" r:id="rId4"/>
    <p:sldId id="258" r:id="rId5"/>
    <p:sldId id="260" r:id="rId6"/>
    <p:sldId id="259" r:id="rId7"/>
    <p:sldId id="276" r:id="rId8"/>
    <p:sldId id="262" r:id="rId9"/>
    <p:sldId id="263" r:id="rId10"/>
    <p:sldId id="277" r:id="rId11"/>
    <p:sldId id="278" r:id="rId12"/>
    <p:sldId id="282" r:id="rId13"/>
    <p:sldId id="279" r:id="rId14"/>
    <p:sldId id="280" r:id="rId15"/>
    <p:sldId id="281" r:id="rId16"/>
    <p:sldId id="267" r:id="rId17"/>
    <p:sldId id="283" r:id="rId18"/>
    <p:sldId id="284" r:id="rId19"/>
    <p:sldId id="285" r:id="rId20"/>
    <p:sldId id="287" r:id="rId21"/>
    <p:sldId id="268" r:id="rId22"/>
  </p:sldIdLst>
  <p:sldSz cx="9144000" cy="6858000" type="screen4x3"/>
  <p:notesSz cx="6858000" cy="9144000"/>
  <p:defaultTextStyle>
    <a:defPPr>
      <a:defRPr lang="nl-NL"/>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72890" autoAdjust="0"/>
  </p:normalViewPr>
  <p:slideViewPr>
    <p:cSldViewPr>
      <p:cViewPr varScale="1">
        <p:scale>
          <a:sx n="79" d="100"/>
          <a:sy n="79" d="100"/>
        </p:scale>
        <p:origin x="-89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2874"/>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5BF9D44-2FEB-4214-A539-90B4F394FD31}" type="datetimeFigureOut">
              <a:rPr lang="nl-NL" smtClean="0"/>
              <a:pPr/>
              <a:t>25-11-2014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BB2D799-96B3-4531-A471-730AFF604DD8}" type="slidenum">
              <a:rPr lang="nl-NL" smtClean="0"/>
              <a:pPr/>
              <a:t>‹nr.›</a:t>
            </a:fld>
            <a:endParaRPr lang="nl-NL"/>
          </a:p>
        </p:txBody>
      </p:sp>
    </p:spTree>
    <p:extLst>
      <p:ext uri="{BB962C8B-B14F-4D97-AF65-F5344CB8AC3E}">
        <p14:creationId xmlns:p14="http://schemas.microsoft.com/office/powerpoint/2010/main" xmlns="" val="20770717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Werkgroep</a:t>
            </a:r>
            <a:r>
              <a:rPr lang="nl-NL" baseline="0" dirty="0" smtClean="0"/>
              <a:t> richtlijnen voorstellen en kort vertellen waar we mee bezig zijn: richtlijn HD, richtlijn PD en chronisch nierfalen zijn definitief</a:t>
            </a:r>
            <a:r>
              <a:rPr lang="nl-NL" baseline="0" dirty="0" smtClean="0"/>
              <a:t>, </a:t>
            </a:r>
            <a:r>
              <a:rPr lang="nl-NL" baseline="0" dirty="0" smtClean="0"/>
              <a:t>richtlijn nefrotisch syndroom 1</a:t>
            </a:r>
            <a:r>
              <a:rPr lang="nl-NL" baseline="30000" dirty="0" smtClean="0"/>
              <a:t>e</a:t>
            </a:r>
            <a:r>
              <a:rPr lang="nl-NL" baseline="0" dirty="0" smtClean="0"/>
              <a:t> concept, update richtlijn niertransplantatie gepland voor 2015.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2</a:t>
            </a:fld>
            <a:endParaRPr lang="nl-NL"/>
          </a:p>
        </p:txBody>
      </p:sp>
    </p:spTree>
    <p:extLst>
      <p:ext uri="{BB962C8B-B14F-4D97-AF65-F5344CB8AC3E}">
        <p14:creationId xmlns:p14="http://schemas.microsoft.com/office/powerpoint/2010/main" xmlns="" val="242804098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Rol Natrium bespreken</a:t>
            </a:r>
            <a:r>
              <a:rPr lang="nl-NL" baseline="0" dirty="0" smtClean="0"/>
              <a:t> bij nefrotisch syndroom; wat geeft literatuur aan? Discussie over Natrium. Advies werkgroep.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13</a:t>
            </a:fld>
            <a:endParaRPr lang="nl-NL"/>
          </a:p>
        </p:txBody>
      </p:sp>
    </p:spTree>
    <p:extLst>
      <p:ext uri="{BB962C8B-B14F-4D97-AF65-F5344CB8AC3E}">
        <p14:creationId xmlns:p14="http://schemas.microsoft.com/office/powerpoint/2010/main" xmlns="" val="21093769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Rol eiwit bij nefrotisch syndroom toelichten en</a:t>
            </a:r>
            <a:r>
              <a:rPr lang="nl-NL" baseline="0" dirty="0" smtClean="0"/>
              <a:t> wat literatuur hierover aangeeft. Discussie over hoeveelheid eiwit. Advies werkgroep. Discussie over actueel/ideaal gewicht.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14</a:t>
            </a:fld>
            <a:endParaRPr lang="nl-NL"/>
          </a:p>
        </p:txBody>
      </p:sp>
    </p:spTree>
    <p:extLst>
      <p:ext uri="{BB962C8B-B14F-4D97-AF65-F5344CB8AC3E}">
        <p14:creationId xmlns:p14="http://schemas.microsoft.com/office/powerpoint/2010/main" xmlns="" val="371846455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Rol vetten bij</a:t>
            </a:r>
            <a:r>
              <a:rPr lang="nl-NL" baseline="0" dirty="0" smtClean="0"/>
              <a:t> nefrotisch syndroom toelichten en wat literatuur hierover aangeeft. Discussie over vetten. Advies werkgroep. </a:t>
            </a:r>
            <a:endParaRPr lang="nl-NL" baseline="0" dirty="0" smtClean="0"/>
          </a:p>
          <a:p>
            <a:r>
              <a:rPr lang="nl-NL" baseline="0" dirty="0" smtClean="0"/>
              <a:t>Voor vragen over de grapefruit kun je wijzen op de </a:t>
            </a:r>
            <a:r>
              <a:rPr lang="nl-NL" baseline="0" dirty="0" err="1" smtClean="0"/>
              <a:t>fact</a:t>
            </a:r>
            <a:r>
              <a:rPr lang="nl-NL" baseline="0" dirty="0" smtClean="0"/>
              <a:t> sheet medicatie.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15</a:t>
            </a:fld>
            <a:endParaRPr lang="nl-NL"/>
          </a:p>
        </p:txBody>
      </p:sp>
    </p:spTree>
    <p:extLst>
      <p:ext uri="{BB962C8B-B14F-4D97-AF65-F5344CB8AC3E}">
        <p14:creationId xmlns:p14="http://schemas.microsoft.com/office/powerpoint/2010/main" xmlns="" val="33773209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Rol van vocht</a:t>
            </a:r>
            <a:r>
              <a:rPr lang="nl-NL" baseline="0" dirty="0" smtClean="0"/>
              <a:t> bij nefrotisch syndroom toelichten en wat literatuur hierover aangeeft. Discussie over vocht. Advies werkgroep.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16</a:t>
            </a:fld>
            <a:endParaRPr lang="nl-NL"/>
          </a:p>
        </p:txBody>
      </p:sp>
    </p:spTree>
    <p:extLst>
      <p:ext uri="{BB962C8B-B14F-4D97-AF65-F5344CB8AC3E}">
        <p14:creationId xmlns:p14="http://schemas.microsoft.com/office/powerpoint/2010/main" xmlns="" val="123464335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Rol van vocht</a:t>
            </a:r>
            <a:r>
              <a:rPr lang="nl-NL" baseline="0" dirty="0" smtClean="0"/>
              <a:t> bij nefrotisch syndroom toelichten en wat literatuur hierover aangeeft. Discussie over vocht. Advies werkgroep.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17</a:t>
            </a:fld>
            <a:endParaRPr lang="nl-NL"/>
          </a:p>
        </p:txBody>
      </p:sp>
    </p:spTree>
    <p:extLst>
      <p:ext uri="{BB962C8B-B14F-4D97-AF65-F5344CB8AC3E}">
        <p14:creationId xmlns:p14="http://schemas.microsoft.com/office/powerpoint/2010/main" xmlns="" val="413619013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Rol van vocht</a:t>
            </a:r>
            <a:r>
              <a:rPr lang="nl-NL" baseline="0" dirty="0" smtClean="0"/>
              <a:t> bij nefrotisch syndroom toelichten en wat literatuur hierover aangeeft. Discussie over vocht. Advies werkgroep.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18</a:t>
            </a:fld>
            <a:endParaRPr lang="nl-NL"/>
          </a:p>
        </p:txBody>
      </p:sp>
    </p:spTree>
    <p:extLst>
      <p:ext uri="{BB962C8B-B14F-4D97-AF65-F5344CB8AC3E}">
        <p14:creationId xmlns:p14="http://schemas.microsoft.com/office/powerpoint/2010/main" xmlns="" val="18114889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Je kunt</a:t>
            </a:r>
            <a:r>
              <a:rPr lang="nl-NL" baseline="0" dirty="0" smtClean="0"/>
              <a:t> wijzen op de campagne van het voedingscentrum</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19</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r>
              <a:rPr lang="nl-NL" dirty="0" smtClean="0"/>
              <a:t>Je kunt</a:t>
            </a:r>
            <a:r>
              <a:rPr lang="nl-NL" baseline="0" dirty="0" smtClean="0"/>
              <a:t> wijzen op de campagne van het voedingscentrum</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20</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21</a:t>
            </a:fld>
            <a:endParaRPr lang="nl-NL"/>
          </a:p>
        </p:txBody>
      </p:sp>
    </p:spTree>
    <p:extLst>
      <p:ext uri="{BB962C8B-B14F-4D97-AF65-F5344CB8AC3E}">
        <p14:creationId xmlns:p14="http://schemas.microsoft.com/office/powerpoint/2010/main" xmlns="" val="34152590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Zorgstandaard nefrotisch syndroom kort aanstippen,</a:t>
            </a:r>
            <a:r>
              <a:rPr lang="nl-NL" baseline="0" dirty="0" smtClean="0"/>
              <a:t> vooral voor rol </a:t>
            </a:r>
            <a:r>
              <a:rPr lang="nl-NL" baseline="0" dirty="0" smtClean="0"/>
              <a:t>diëtetiek</a:t>
            </a:r>
            <a:r>
              <a:rPr lang="nl-NL" baseline="0" dirty="0" smtClean="0"/>
              <a:t>. Dieetrichtlijn in vorm van casus.</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3</a:t>
            </a:fld>
            <a:endParaRPr lang="nl-NL"/>
          </a:p>
        </p:txBody>
      </p:sp>
    </p:spTree>
    <p:extLst>
      <p:ext uri="{BB962C8B-B14F-4D97-AF65-F5344CB8AC3E}">
        <p14:creationId xmlns:p14="http://schemas.microsoft.com/office/powerpoint/2010/main" xmlns="" val="26580081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Kort beschrijven wat zorgstandaard inhoudt en beschreven</a:t>
            </a:r>
            <a:r>
              <a:rPr lang="nl-NL" baseline="0" dirty="0" smtClean="0"/>
              <a:t> rol van </a:t>
            </a:r>
            <a:r>
              <a:rPr lang="nl-NL" baseline="0" dirty="0" smtClean="0"/>
              <a:t>diëtist</a:t>
            </a:r>
            <a:r>
              <a:rPr lang="nl-NL" baseline="0" dirty="0" smtClean="0"/>
              <a:t>. </a:t>
            </a:r>
            <a:endParaRPr lang="nl-NL" baseline="0" dirty="0" smtClean="0"/>
          </a:p>
          <a:p>
            <a:endParaRPr lang="nl-NL" dirty="0" smtClean="0"/>
          </a:p>
          <a:p>
            <a:r>
              <a:rPr lang="nl-NL" sz="1200" kern="1200" dirty="0" smtClean="0">
                <a:solidFill>
                  <a:schemeClr val="tx1"/>
                </a:solidFill>
                <a:latin typeface="+mn-lt"/>
                <a:ea typeface="+mn-ea"/>
                <a:cs typeface="+mn-cs"/>
              </a:rPr>
              <a:t>In de zorgstandaard wordt beschreven wat goede zorg is voor een patiënt met Nefrotisch Syndroom en waar de organisatie van die zorg aan moet voldoen. Het patiënten- en in dit geval ook het ouderperspectief waren daarbij het uitgangspunt. </a:t>
            </a:r>
          </a:p>
          <a:p>
            <a:r>
              <a:rPr lang="nl-NL" sz="1200" kern="1200" dirty="0" smtClean="0">
                <a:solidFill>
                  <a:schemeClr val="tx1"/>
                </a:solidFill>
                <a:latin typeface="+mn-lt"/>
                <a:ea typeface="+mn-ea"/>
                <a:cs typeface="+mn-cs"/>
              </a:rPr>
              <a:t>De zorgstandaard is openbaar en kan worden gebruikt door patiënten en zorgprofessionals. Deze versie is echter met name geschreven voor zorgprofessionals en bevat veel medische termen. Als patiëntenvereniging zet de NVN zich ook in voor het realiseren van een patiëntenversie. </a:t>
            </a:r>
          </a:p>
          <a:p>
            <a:endParaRPr lang="nl-NL" sz="1200" kern="1200" dirty="0" smtClean="0">
              <a:solidFill>
                <a:schemeClr val="tx1"/>
              </a:solidFill>
              <a:latin typeface="+mn-lt"/>
              <a:ea typeface="+mn-ea"/>
              <a:cs typeface="+mn-cs"/>
            </a:endParaRPr>
          </a:p>
          <a:p>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4</a:t>
            </a:fld>
            <a:endParaRPr lang="nl-NL"/>
          </a:p>
        </p:txBody>
      </p:sp>
    </p:spTree>
    <p:extLst>
      <p:ext uri="{BB962C8B-B14F-4D97-AF65-F5344CB8AC3E}">
        <p14:creationId xmlns:p14="http://schemas.microsoft.com/office/powerpoint/2010/main" xmlns="" val="131751745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Waarom</a:t>
            </a:r>
            <a:r>
              <a:rPr lang="nl-NL" baseline="0" dirty="0" smtClean="0"/>
              <a:t> een nieuwe richtlijn nefrotisch syndroom? </a:t>
            </a:r>
            <a:endParaRPr lang="nl-NL" baseline="0" dirty="0" smtClean="0"/>
          </a:p>
          <a:p>
            <a:r>
              <a:rPr lang="nl-NL" baseline="0" dirty="0" smtClean="0"/>
              <a:t>WG richtlijnen richt zich op volwassenen.</a:t>
            </a:r>
          </a:p>
          <a:p>
            <a:r>
              <a:rPr lang="nl-NL" baseline="0" dirty="0" smtClean="0"/>
              <a:t>Voor kinderen is er al wel een richtlijn (staat op de site), de KODAZ is bezig met een update. Stand van zaken onbekend.</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5</a:t>
            </a:fld>
            <a:endParaRPr lang="nl-NL"/>
          </a:p>
        </p:txBody>
      </p:sp>
    </p:spTree>
    <p:extLst>
      <p:ext uri="{BB962C8B-B14F-4D97-AF65-F5344CB8AC3E}">
        <p14:creationId xmlns:p14="http://schemas.microsoft.com/office/powerpoint/2010/main" xmlns="" val="14489844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Wanneer</a:t>
            </a:r>
            <a:r>
              <a:rPr lang="nl-NL" baseline="0" dirty="0" smtClean="0"/>
              <a:t> wordt iemand verdacht van nefrotisch syndroom?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6</a:t>
            </a:fld>
            <a:endParaRPr lang="nl-NL"/>
          </a:p>
        </p:txBody>
      </p:sp>
    </p:spTree>
    <p:extLst>
      <p:ext uri="{BB962C8B-B14F-4D97-AF65-F5344CB8AC3E}">
        <p14:creationId xmlns:p14="http://schemas.microsoft.com/office/powerpoint/2010/main" xmlns="" val="234323141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Kort oorzaken aanstippen van nefrotisch syndroom en link naar voorgaande </a:t>
            </a:r>
            <a:r>
              <a:rPr lang="nl-NL" dirty="0" err="1" smtClean="0"/>
              <a:t>casuistiek</a:t>
            </a:r>
            <a:r>
              <a:rPr lang="nl-NL" dirty="0" smtClean="0"/>
              <a:t>. Waarschijnlijk heeft de arts dit ook al besproken.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8</a:t>
            </a:fld>
            <a:endParaRPr lang="nl-NL"/>
          </a:p>
        </p:txBody>
      </p:sp>
    </p:spTree>
    <p:extLst>
      <p:ext uri="{BB962C8B-B14F-4D97-AF65-F5344CB8AC3E}">
        <p14:creationId xmlns:p14="http://schemas.microsoft.com/office/powerpoint/2010/main" xmlns="" val="21751653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Kort gevolgen van nefrotisch syndroom bespreken, gelinkt aan voorgaande </a:t>
            </a:r>
            <a:r>
              <a:rPr lang="nl-NL" dirty="0" err="1" smtClean="0"/>
              <a:t>casuistiek</a:t>
            </a:r>
            <a:r>
              <a:rPr lang="nl-NL" dirty="0" smtClean="0"/>
              <a:t>. Waarschijnlijk heeft arts deze ook al besproken.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9</a:t>
            </a:fld>
            <a:endParaRPr lang="nl-NL"/>
          </a:p>
        </p:txBody>
      </p:sp>
    </p:spTree>
    <p:extLst>
      <p:ext uri="{BB962C8B-B14F-4D97-AF65-F5344CB8AC3E}">
        <p14:creationId xmlns:p14="http://schemas.microsoft.com/office/powerpoint/2010/main" xmlns="" val="39101346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Verder met mevrouw L: duidelijk nefrotisch syndroom. Hoe verder?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10</a:t>
            </a:fld>
            <a:endParaRPr lang="nl-NL"/>
          </a:p>
        </p:txBody>
      </p:sp>
    </p:spTree>
    <p:extLst>
      <p:ext uri="{BB962C8B-B14F-4D97-AF65-F5344CB8AC3E}">
        <p14:creationId xmlns:p14="http://schemas.microsoft.com/office/powerpoint/2010/main" xmlns="" val="15442349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Wat zou er gewijzigd moeten</a:t>
            </a:r>
            <a:r>
              <a:rPr lang="nl-NL" baseline="0" dirty="0" smtClean="0"/>
              <a:t> worden in bovenstaand voedingspatroon en waarom? Zie ook berekening op volgende dia. </a:t>
            </a:r>
            <a:endParaRPr lang="nl-NL" dirty="0"/>
          </a:p>
        </p:txBody>
      </p:sp>
      <p:sp>
        <p:nvSpPr>
          <p:cNvPr id="4" name="Tijdelijke aanduiding voor dianummer 3"/>
          <p:cNvSpPr>
            <a:spLocks noGrp="1"/>
          </p:cNvSpPr>
          <p:nvPr>
            <p:ph type="sldNum" sz="quarter" idx="10"/>
          </p:nvPr>
        </p:nvSpPr>
        <p:spPr/>
        <p:txBody>
          <a:bodyPr/>
          <a:lstStyle/>
          <a:p>
            <a:fld id="{FBB2D799-96B3-4531-A471-730AFF604DD8}" type="slidenum">
              <a:rPr lang="nl-NL" smtClean="0"/>
              <a:pPr/>
              <a:t>11</a:t>
            </a:fld>
            <a:endParaRPr lang="nl-NL"/>
          </a:p>
        </p:txBody>
      </p:sp>
    </p:spTree>
    <p:extLst>
      <p:ext uri="{BB962C8B-B14F-4D97-AF65-F5344CB8AC3E}">
        <p14:creationId xmlns:p14="http://schemas.microsoft.com/office/powerpoint/2010/main" xmlns="" val="2965303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4" name="Afgeronde rechthoek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Afgeronde rechthoek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Titel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lang="nl-NL" smtClean="0"/>
              <a:t>Klik om de stijl te bewerken</a:t>
            </a:r>
            <a:endParaRPr lang="en-US"/>
          </a:p>
        </p:txBody>
      </p:sp>
      <p:sp>
        <p:nvSpPr>
          <p:cNvPr id="20" name="Ondertitel 19"/>
          <p:cNvSpPr>
            <a:spLocks noGrp="1"/>
          </p:cNvSpPr>
          <p:nvPr>
            <p:ph type="subTitle" idx="1"/>
          </p:nvPr>
        </p:nvSpPr>
        <p:spPr>
          <a:xfrm>
            <a:off x="722376" y="3685032"/>
            <a:ext cx="7772400" cy="914400"/>
          </a:xfrm>
        </p:spPr>
        <p:txBody>
          <a:bodyPr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nl-NL" smtClean="0"/>
              <a:t>Klik om de ondertitelstijl van het model te bewerken</a:t>
            </a:r>
            <a:endParaRPr lang="en-US"/>
          </a:p>
        </p:txBody>
      </p:sp>
      <p:sp>
        <p:nvSpPr>
          <p:cNvPr id="7" name="Tijdelijke aanduiding voor datum 18"/>
          <p:cNvSpPr>
            <a:spLocks noGrp="1"/>
          </p:cNvSpPr>
          <p:nvPr>
            <p:ph type="dt" sz="half" idx="10"/>
          </p:nvPr>
        </p:nvSpPr>
        <p:spPr/>
        <p:txBody>
          <a:bodyPr/>
          <a:lstStyle>
            <a:lvl1pPr>
              <a:defRPr/>
            </a:lvl1pPr>
            <a:extLst/>
          </a:lstStyle>
          <a:p>
            <a:pPr>
              <a:defRPr/>
            </a:pPr>
            <a:fld id="{B95BE5A6-72CC-40F1-8235-BB4C950E1ED6}" type="datetimeFigureOut">
              <a:rPr lang="nl-NL"/>
              <a:pPr>
                <a:defRPr/>
              </a:pPr>
              <a:t>25-11-2014</a:t>
            </a:fld>
            <a:endParaRPr lang="nl-NL"/>
          </a:p>
        </p:txBody>
      </p:sp>
      <p:sp>
        <p:nvSpPr>
          <p:cNvPr id="8" name="Tijdelijke aanduiding voor voettekst 7"/>
          <p:cNvSpPr>
            <a:spLocks noGrp="1"/>
          </p:cNvSpPr>
          <p:nvPr>
            <p:ph type="ftr" sz="quarter" idx="11"/>
          </p:nvPr>
        </p:nvSpPr>
        <p:spPr/>
        <p:txBody>
          <a:bodyPr/>
          <a:lstStyle>
            <a:lvl1pPr>
              <a:defRPr/>
            </a:lvl1pPr>
            <a:extLst/>
          </a:lstStyle>
          <a:p>
            <a:pPr>
              <a:defRPr/>
            </a:pPr>
            <a:endParaRPr lang="nl-NL"/>
          </a:p>
        </p:txBody>
      </p:sp>
      <p:sp>
        <p:nvSpPr>
          <p:cNvPr id="9" name="Tijdelijke aanduiding voor dianummer 10"/>
          <p:cNvSpPr>
            <a:spLocks noGrp="1"/>
          </p:cNvSpPr>
          <p:nvPr>
            <p:ph type="sldNum" sz="quarter" idx="12"/>
          </p:nvPr>
        </p:nvSpPr>
        <p:spPr/>
        <p:txBody>
          <a:bodyPr/>
          <a:lstStyle>
            <a:lvl1pPr>
              <a:defRPr/>
            </a:lvl1pPr>
            <a:extLst/>
          </a:lstStyle>
          <a:p>
            <a:pPr>
              <a:defRPr/>
            </a:pPr>
            <a:fld id="{FF265385-4A09-4701-B9C6-A0D1B5AEAEFC}" type="slidenum">
              <a:rPr lang="nl-NL"/>
              <a:pPr>
                <a:defRPr/>
              </a:pPr>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502920" y="530352"/>
            <a:ext cx="8183880" cy="4187952"/>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4"/>
          <p:cNvSpPr>
            <a:spLocks noGrp="1"/>
          </p:cNvSpPr>
          <p:nvPr>
            <p:ph type="dt" sz="half" idx="10"/>
          </p:nvPr>
        </p:nvSpPr>
        <p:spPr/>
        <p:txBody>
          <a:bodyPr/>
          <a:lstStyle>
            <a:lvl1pPr>
              <a:defRPr/>
            </a:lvl1pPr>
          </a:lstStyle>
          <a:p>
            <a:pPr>
              <a:defRPr/>
            </a:pPr>
            <a:fld id="{B4326C64-763C-4D71-B0C3-F55F4E93DAF4}" type="datetimeFigureOut">
              <a:rPr lang="nl-NL"/>
              <a:pPr>
                <a:defRPr/>
              </a:pPr>
              <a:t>25-11-2014</a:t>
            </a:fld>
            <a:endParaRPr lang="nl-NL"/>
          </a:p>
        </p:txBody>
      </p:sp>
      <p:sp>
        <p:nvSpPr>
          <p:cNvPr id="5" name="Tijdelijke aanduiding voor voettekst 17"/>
          <p:cNvSpPr>
            <a:spLocks noGrp="1"/>
          </p:cNvSpPr>
          <p:nvPr>
            <p:ph type="ftr" sz="quarter" idx="11"/>
          </p:nvPr>
        </p:nvSpPr>
        <p:spPr/>
        <p:txBody>
          <a:bodyPr/>
          <a:lstStyle>
            <a:lvl1pPr>
              <a:defRPr/>
            </a:lvl1pPr>
          </a:lstStyle>
          <a:p>
            <a:pPr>
              <a:defRPr/>
            </a:pPr>
            <a:endParaRPr lang="nl-NL"/>
          </a:p>
        </p:txBody>
      </p:sp>
      <p:sp>
        <p:nvSpPr>
          <p:cNvPr id="6" name="Tijdelijke aanduiding voor dianummer 4"/>
          <p:cNvSpPr>
            <a:spLocks noGrp="1"/>
          </p:cNvSpPr>
          <p:nvPr>
            <p:ph type="sldNum" sz="quarter" idx="12"/>
          </p:nvPr>
        </p:nvSpPr>
        <p:spPr/>
        <p:txBody>
          <a:bodyPr/>
          <a:lstStyle>
            <a:lvl1pPr>
              <a:defRPr/>
            </a:lvl1pPr>
          </a:lstStyle>
          <a:p>
            <a:pPr>
              <a:defRPr/>
            </a:pPr>
            <a:fld id="{18FA2839-4185-44E5-9894-A6304A446F67}" type="slidenum">
              <a:rPr lang="nl-NL"/>
              <a:pPr>
                <a:defRPr/>
              </a:pPr>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533404"/>
            <a:ext cx="1981200" cy="5257799"/>
          </a:xfrm>
        </p:spPr>
        <p:txBody>
          <a:bodyPr vert="eaVert"/>
          <a:lstStyle>
            <a:extLst/>
          </a:lstStyle>
          <a:p>
            <a:r>
              <a:rPr lang="nl-NL" smtClean="0"/>
              <a:t>Klik om de stijl te bewerken</a:t>
            </a:r>
            <a:endParaRPr lang="en-US"/>
          </a:p>
        </p:txBody>
      </p:sp>
      <p:sp>
        <p:nvSpPr>
          <p:cNvPr id="3" name="Tijdelijke aanduiding voor verticale tekst 2"/>
          <p:cNvSpPr>
            <a:spLocks noGrp="1"/>
          </p:cNvSpPr>
          <p:nvPr>
            <p:ph type="body" orient="vert" idx="1"/>
          </p:nvPr>
        </p:nvSpPr>
        <p:spPr>
          <a:xfrm>
            <a:off x="533400" y="533402"/>
            <a:ext cx="5943600" cy="5257801"/>
          </a:xfrm>
        </p:spPr>
        <p:txBody>
          <a:bodyPr vert="eaVert"/>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4"/>
          <p:cNvSpPr>
            <a:spLocks noGrp="1"/>
          </p:cNvSpPr>
          <p:nvPr>
            <p:ph type="dt" sz="half" idx="10"/>
          </p:nvPr>
        </p:nvSpPr>
        <p:spPr/>
        <p:txBody>
          <a:bodyPr/>
          <a:lstStyle>
            <a:lvl1pPr>
              <a:defRPr/>
            </a:lvl1pPr>
          </a:lstStyle>
          <a:p>
            <a:pPr>
              <a:defRPr/>
            </a:pPr>
            <a:fld id="{9BAF41F0-2237-4262-BB06-9D2D9DB45CAB}" type="datetimeFigureOut">
              <a:rPr lang="nl-NL"/>
              <a:pPr>
                <a:defRPr/>
              </a:pPr>
              <a:t>25-11-2014</a:t>
            </a:fld>
            <a:endParaRPr lang="nl-NL"/>
          </a:p>
        </p:txBody>
      </p:sp>
      <p:sp>
        <p:nvSpPr>
          <p:cNvPr id="5" name="Tijdelijke aanduiding voor voettekst 17"/>
          <p:cNvSpPr>
            <a:spLocks noGrp="1"/>
          </p:cNvSpPr>
          <p:nvPr>
            <p:ph type="ftr" sz="quarter" idx="11"/>
          </p:nvPr>
        </p:nvSpPr>
        <p:spPr/>
        <p:txBody>
          <a:bodyPr/>
          <a:lstStyle>
            <a:lvl1pPr>
              <a:defRPr/>
            </a:lvl1pPr>
          </a:lstStyle>
          <a:p>
            <a:pPr>
              <a:defRPr/>
            </a:pPr>
            <a:endParaRPr lang="nl-NL"/>
          </a:p>
        </p:txBody>
      </p:sp>
      <p:sp>
        <p:nvSpPr>
          <p:cNvPr id="6" name="Tijdelijke aanduiding voor dianummer 4"/>
          <p:cNvSpPr>
            <a:spLocks noGrp="1"/>
          </p:cNvSpPr>
          <p:nvPr>
            <p:ph type="sldNum" sz="quarter" idx="12"/>
          </p:nvPr>
        </p:nvSpPr>
        <p:spPr/>
        <p:txBody>
          <a:bodyPr/>
          <a:lstStyle>
            <a:lvl1pPr>
              <a:defRPr/>
            </a:lvl1pPr>
          </a:lstStyle>
          <a:p>
            <a:pPr>
              <a:defRPr/>
            </a:pPr>
            <a:fld id="{7BFC0310-A68D-4C76-AE75-5BFD869A2420}" type="slidenum">
              <a:rPr lang="nl-NL"/>
              <a:pPr>
                <a:defRPr/>
              </a:pPr>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extLst/>
          </a:lstStyle>
          <a:p>
            <a:r>
              <a:rPr lang="nl-NL" smtClean="0"/>
              <a:t>Klik om de stijl te bewerken</a:t>
            </a:r>
            <a:endParaRPr lang="en-US"/>
          </a:p>
        </p:txBody>
      </p:sp>
      <p:sp>
        <p:nvSpPr>
          <p:cNvPr id="3" name="Tijdelijke aanduiding voor inhoud 2"/>
          <p:cNvSpPr>
            <a:spLocks noGrp="1"/>
          </p:cNvSpPr>
          <p:nvPr>
            <p:ph idx="1"/>
          </p:nvPr>
        </p:nvSpPr>
        <p:spPr>
          <a:xfrm>
            <a:off x="502920" y="530352"/>
            <a:ext cx="8183880" cy="4187952"/>
          </a:xfrm>
        </p:spPr>
        <p:txBody>
          <a:bodyPr/>
          <a:lstStyle>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datum 24"/>
          <p:cNvSpPr>
            <a:spLocks noGrp="1"/>
          </p:cNvSpPr>
          <p:nvPr>
            <p:ph type="dt" sz="half" idx="10"/>
          </p:nvPr>
        </p:nvSpPr>
        <p:spPr/>
        <p:txBody>
          <a:bodyPr/>
          <a:lstStyle>
            <a:lvl1pPr>
              <a:defRPr/>
            </a:lvl1pPr>
          </a:lstStyle>
          <a:p>
            <a:pPr>
              <a:defRPr/>
            </a:pPr>
            <a:fld id="{F703DB33-795A-45D4-85F0-EA62558184B0}" type="datetimeFigureOut">
              <a:rPr lang="nl-NL"/>
              <a:pPr>
                <a:defRPr/>
              </a:pPr>
              <a:t>25-11-2014</a:t>
            </a:fld>
            <a:endParaRPr lang="nl-NL"/>
          </a:p>
        </p:txBody>
      </p:sp>
      <p:sp>
        <p:nvSpPr>
          <p:cNvPr id="5" name="Tijdelijke aanduiding voor voettekst 17"/>
          <p:cNvSpPr>
            <a:spLocks noGrp="1"/>
          </p:cNvSpPr>
          <p:nvPr>
            <p:ph type="ftr" sz="quarter" idx="11"/>
          </p:nvPr>
        </p:nvSpPr>
        <p:spPr/>
        <p:txBody>
          <a:bodyPr/>
          <a:lstStyle>
            <a:lvl1pPr>
              <a:defRPr/>
            </a:lvl1pPr>
          </a:lstStyle>
          <a:p>
            <a:pPr>
              <a:defRPr/>
            </a:pPr>
            <a:endParaRPr lang="nl-NL"/>
          </a:p>
        </p:txBody>
      </p:sp>
      <p:sp>
        <p:nvSpPr>
          <p:cNvPr id="6" name="Tijdelijke aanduiding voor dianummer 4"/>
          <p:cNvSpPr>
            <a:spLocks noGrp="1"/>
          </p:cNvSpPr>
          <p:nvPr>
            <p:ph type="sldNum" sz="quarter" idx="12"/>
          </p:nvPr>
        </p:nvSpPr>
        <p:spPr/>
        <p:txBody>
          <a:bodyPr/>
          <a:lstStyle>
            <a:lvl1pPr>
              <a:defRPr/>
            </a:lvl1pPr>
          </a:lstStyle>
          <a:p>
            <a:pPr>
              <a:defRPr/>
            </a:pPr>
            <a:fld id="{C4A124E3-AEC5-442E-A4CF-D3E300CA7C34}" type="slidenum">
              <a:rPr lang="nl-NL"/>
              <a:pPr>
                <a:defRPr/>
              </a:pPr>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spTree>
      <p:nvGrpSpPr>
        <p:cNvPr id="1" name=""/>
        <p:cNvGrpSpPr/>
        <p:nvPr/>
      </p:nvGrpSpPr>
      <p:grpSpPr>
        <a:xfrm>
          <a:off x="0" y="0"/>
          <a:ext cx="0" cy="0"/>
          <a:chOff x="0" y="0"/>
          <a:chExt cx="0" cy="0"/>
        </a:xfrm>
      </p:grpSpPr>
      <p:sp>
        <p:nvSpPr>
          <p:cNvPr id="4" name="Afgeronde rechthoek 13"/>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5" name="Afgeronde rechthoek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468344" y="4928616"/>
            <a:ext cx="8183880" cy="676656"/>
          </a:xfrm>
        </p:spPr>
        <p:txBody>
          <a:bodyPr lIns="91440" bIns="0"/>
          <a:lstStyle>
            <a:lvl1pPr algn="l">
              <a:buNone/>
              <a:defRPr sz="3600" b="0" cap="none" baseline="0">
                <a:solidFill>
                  <a:schemeClr val="bg2">
                    <a:shade val="25000"/>
                  </a:schemeClr>
                </a:solidFill>
                <a:effectLst/>
              </a:defRPr>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468344" y="5624484"/>
            <a:ext cx="8183880" cy="420624"/>
          </a:xfrm>
        </p:spPr>
        <p:txBody>
          <a:bodyPr lIns="118872" tIns="0"/>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nl-NL" smtClean="0"/>
              <a:t>Klik om de modelstijlen te bewerken</a:t>
            </a:r>
          </a:p>
        </p:txBody>
      </p:sp>
      <p:sp>
        <p:nvSpPr>
          <p:cNvPr id="6" name="Tijdelijke aanduiding voor datum 3"/>
          <p:cNvSpPr>
            <a:spLocks noGrp="1"/>
          </p:cNvSpPr>
          <p:nvPr>
            <p:ph type="dt" sz="half" idx="10"/>
          </p:nvPr>
        </p:nvSpPr>
        <p:spPr/>
        <p:txBody>
          <a:bodyPr/>
          <a:lstStyle>
            <a:lvl1pPr>
              <a:defRPr/>
            </a:lvl1pPr>
            <a:extLst/>
          </a:lstStyle>
          <a:p>
            <a:pPr>
              <a:defRPr/>
            </a:pPr>
            <a:fld id="{4D7E614B-CA44-4939-B904-E1217A3F05C2}" type="datetimeFigureOut">
              <a:rPr lang="nl-NL"/>
              <a:pPr>
                <a:defRPr/>
              </a:pPr>
              <a:t>25-11-2014</a:t>
            </a:fld>
            <a:endParaRPr lang="nl-NL"/>
          </a:p>
        </p:txBody>
      </p:sp>
      <p:sp>
        <p:nvSpPr>
          <p:cNvPr id="7" name="Tijdelijke aanduiding voor voettekst 4"/>
          <p:cNvSpPr>
            <a:spLocks noGrp="1"/>
          </p:cNvSpPr>
          <p:nvPr>
            <p:ph type="ftr" sz="quarter" idx="11"/>
          </p:nvPr>
        </p:nvSpPr>
        <p:spPr/>
        <p:txBody>
          <a:bodyPr/>
          <a:lstStyle>
            <a:lvl1pPr>
              <a:defRPr/>
            </a:lvl1pPr>
            <a:extLst/>
          </a:lstStyle>
          <a:p>
            <a:pPr>
              <a:defRPr/>
            </a:pPr>
            <a:endParaRPr lang="nl-NL"/>
          </a:p>
        </p:txBody>
      </p:sp>
      <p:sp>
        <p:nvSpPr>
          <p:cNvPr id="8" name="Tijdelijke aanduiding voor dianummer 5"/>
          <p:cNvSpPr>
            <a:spLocks noGrp="1"/>
          </p:cNvSpPr>
          <p:nvPr>
            <p:ph type="sldNum" sz="quarter" idx="12"/>
          </p:nvPr>
        </p:nvSpPr>
        <p:spPr/>
        <p:txBody>
          <a:bodyPr/>
          <a:lstStyle>
            <a:lvl1pPr>
              <a:defRPr/>
            </a:lvl1pPr>
            <a:extLst/>
          </a:lstStyle>
          <a:p>
            <a:pPr>
              <a:defRPr/>
            </a:pPr>
            <a:fld id="{2F12B95C-4C81-4B7A-A179-4F4B21F73B4E}" type="slidenum">
              <a:rPr lang="nl-NL"/>
              <a:pPr>
                <a:defRPr/>
              </a:pPr>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inhoud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4"/>
          <p:cNvSpPr>
            <a:spLocks noGrp="1"/>
          </p:cNvSpPr>
          <p:nvPr>
            <p:ph type="dt" sz="half" idx="10"/>
          </p:nvPr>
        </p:nvSpPr>
        <p:spPr/>
        <p:txBody>
          <a:bodyPr/>
          <a:lstStyle>
            <a:lvl1pPr>
              <a:defRPr/>
            </a:lvl1pPr>
          </a:lstStyle>
          <a:p>
            <a:pPr>
              <a:defRPr/>
            </a:pPr>
            <a:fld id="{CDD69C27-2AF1-4EC4-B2A8-1775E1C7F58B}" type="datetimeFigureOut">
              <a:rPr lang="nl-NL"/>
              <a:pPr>
                <a:defRPr/>
              </a:pPr>
              <a:t>25-11-2014</a:t>
            </a:fld>
            <a:endParaRPr lang="nl-NL"/>
          </a:p>
        </p:txBody>
      </p:sp>
      <p:sp>
        <p:nvSpPr>
          <p:cNvPr id="6" name="Tijdelijke aanduiding voor voettekst 17"/>
          <p:cNvSpPr>
            <a:spLocks noGrp="1"/>
          </p:cNvSpPr>
          <p:nvPr>
            <p:ph type="ftr" sz="quarter" idx="11"/>
          </p:nvPr>
        </p:nvSpPr>
        <p:spPr/>
        <p:txBody>
          <a:bodyPr/>
          <a:lstStyle>
            <a:lvl1pPr>
              <a:defRPr/>
            </a:lvl1pPr>
          </a:lstStyle>
          <a:p>
            <a:pPr>
              <a:defRPr/>
            </a:pPr>
            <a:endParaRPr lang="nl-NL"/>
          </a:p>
        </p:txBody>
      </p:sp>
      <p:sp>
        <p:nvSpPr>
          <p:cNvPr id="7" name="Tijdelijke aanduiding voor dianummer 4"/>
          <p:cNvSpPr>
            <a:spLocks noGrp="1"/>
          </p:cNvSpPr>
          <p:nvPr>
            <p:ph type="sldNum" sz="quarter" idx="12"/>
          </p:nvPr>
        </p:nvSpPr>
        <p:spPr/>
        <p:txBody>
          <a:bodyPr/>
          <a:lstStyle>
            <a:lvl1pPr>
              <a:defRPr/>
            </a:lvl1pPr>
          </a:lstStyle>
          <a:p>
            <a:pPr>
              <a:defRPr/>
            </a:pPr>
            <a:fld id="{D32EC662-9BC3-4CF2-B344-3F9940539EEF}" type="slidenum">
              <a:rPr lang="nl-NL"/>
              <a:pPr>
                <a:defRPr/>
              </a:pPr>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502920" y="4983480"/>
            <a:ext cx="8183880" cy="1051560"/>
          </a:xfrm>
        </p:spPr>
        <p:txBody>
          <a:bodyPr/>
          <a:lstStyle>
            <a:lvl1pPr>
              <a:defRPr b="1"/>
            </a:lvl1pPr>
            <a:extLst/>
          </a:lstStyle>
          <a:p>
            <a:r>
              <a:rPr lang="nl-NL" smtClean="0"/>
              <a:t>Klik om de stijl te bewerken</a:t>
            </a:r>
            <a:endParaRPr lang="en-US"/>
          </a:p>
        </p:txBody>
      </p:sp>
      <p:sp>
        <p:nvSpPr>
          <p:cNvPr id="3" name="Tijdelijke aanduiding voor tekst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4" name="Tijdelijke aanduiding voor tekst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a:r>
              <a:rPr lang="nl-NL" smtClean="0"/>
              <a:t>Klik om de modelstijlen te bewerken</a:t>
            </a:r>
          </a:p>
        </p:txBody>
      </p:sp>
      <p:sp>
        <p:nvSpPr>
          <p:cNvPr id="5" name="Tijdelijke aanduiding voor inhoud 4"/>
          <p:cNvSpPr>
            <a:spLocks noGrp="1"/>
          </p:cNvSpPr>
          <p:nvPr>
            <p:ph sz="quarter" idx="2"/>
          </p:nvPr>
        </p:nvSpPr>
        <p:spPr>
          <a:xfrm>
            <a:off x="607224"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6" name="Tijdelijke aanduiding voor inhoud 5"/>
          <p:cNvSpPr>
            <a:spLocks noGrp="1"/>
          </p:cNvSpPr>
          <p:nvPr>
            <p:ph sz="quarter" idx="4"/>
          </p:nvPr>
        </p:nvSpPr>
        <p:spPr>
          <a:xfrm>
            <a:off x="4652169" y="1447800"/>
            <a:ext cx="3931920" cy="3489960"/>
          </a:xfrm>
        </p:spPr>
        <p:txBody>
          <a:bodyPr/>
          <a:lstStyle>
            <a:lvl1pPr algn="l">
              <a:defRPr sz="2400"/>
            </a:lvl1pPr>
            <a:lvl2pPr algn="l">
              <a:defRPr sz="2000"/>
            </a:lvl2pPr>
            <a:lvl3pPr algn="l">
              <a:defRPr sz="1800"/>
            </a:lvl3pPr>
            <a:lvl4pPr algn="l">
              <a:defRPr sz="1600"/>
            </a:lvl4pPr>
            <a:lvl5pPr algn="l">
              <a:defRPr sz="1600"/>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7" name="Tijdelijke aanduiding voor datum 24"/>
          <p:cNvSpPr>
            <a:spLocks noGrp="1"/>
          </p:cNvSpPr>
          <p:nvPr>
            <p:ph type="dt" sz="half" idx="10"/>
          </p:nvPr>
        </p:nvSpPr>
        <p:spPr/>
        <p:txBody>
          <a:bodyPr/>
          <a:lstStyle>
            <a:lvl1pPr>
              <a:defRPr/>
            </a:lvl1pPr>
          </a:lstStyle>
          <a:p>
            <a:pPr>
              <a:defRPr/>
            </a:pPr>
            <a:fld id="{047C2CD1-3014-4023-A194-EBE03432585B}" type="datetimeFigureOut">
              <a:rPr lang="nl-NL"/>
              <a:pPr>
                <a:defRPr/>
              </a:pPr>
              <a:t>25-11-2014</a:t>
            </a:fld>
            <a:endParaRPr lang="nl-NL"/>
          </a:p>
        </p:txBody>
      </p:sp>
      <p:sp>
        <p:nvSpPr>
          <p:cNvPr id="8" name="Tijdelijke aanduiding voor voettekst 17"/>
          <p:cNvSpPr>
            <a:spLocks noGrp="1"/>
          </p:cNvSpPr>
          <p:nvPr>
            <p:ph type="ftr" sz="quarter" idx="11"/>
          </p:nvPr>
        </p:nvSpPr>
        <p:spPr/>
        <p:txBody>
          <a:bodyPr/>
          <a:lstStyle>
            <a:lvl1pPr>
              <a:defRPr/>
            </a:lvl1pPr>
          </a:lstStyle>
          <a:p>
            <a:pPr>
              <a:defRPr/>
            </a:pPr>
            <a:endParaRPr lang="nl-NL"/>
          </a:p>
        </p:txBody>
      </p:sp>
      <p:sp>
        <p:nvSpPr>
          <p:cNvPr id="9" name="Tijdelijke aanduiding voor dianummer 4"/>
          <p:cNvSpPr>
            <a:spLocks noGrp="1"/>
          </p:cNvSpPr>
          <p:nvPr>
            <p:ph type="sldNum" sz="quarter" idx="12"/>
          </p:nvPr>
        </p:nvSpPr>
        <p:spPr/>
        <p:txBody>
          <a:bodyPr/>
          <a:lstStyle>
            <a:lvl1pPr>
              <a:defRPr/>
            </a:lvl1pPr>
          </a:lstStyle>
          <a:p>
            <a:pPr>
              <a:defRPr/>
            </a:pPr>
            <a:fld id="{5086C144-1124-4765-8674-9ABADDEC5F55}" type="slidenum">
              <a:rPr lang="nl-NL"/>
              <a:pPr>
                <a:defRPr/>
              </a:pPr>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extLst/>
          </a:lstStyle>
          <a:p>
            <a:r>
              <a:rPr lang="nl-NL" smtClean="0"/>
              <a:t>Klik om de stijl te bewerken</a:t>
            </a:r>
            <a:endParaRPr lang="en-US"/>
          </a:p>
        </p:txBody>
      </p:sp>
      <p:sp>
        <p:nvSpPr>
          <p:cNvPr id="3" name="Tijdelijke aanduiding voor datum 24"/>
          <p:cNvSpPr>
            <a:spLocks noGrp="1"/>
          </p:cNvSpPr>
          <p:nvPr>
            <p:ph type="dt" sz="half" idx="10"/>
          </p:nvPr>
        </p:nvSpPr>
        <p:spPr/>
        <p:txBody>
          <a:bodyPr/>
          <a:lstStyle>
            <a:lvl1pPr>
              <a:defRPr/>
            </a:lvl1pPr>
          </a:lstStyle>
          <a:p>
            <a:pPr>
              <a:defRPr/>
            </a:pPr>
            <a:fld id="{3D3B45DF-7E5E-4190-B2C6-09B0E599EBFD}" type="datetimeFigureOut">
              <a:rPr lang="nl-NL"/>
              <a:pPr>
                <a:defRPr/>
              </a:pPr>
              <a:t>25-11-2014</a:t>
            </a:fld>
            <a:endParaRPr lang="nl-NL"/>
          </a:p>
        </p:txBody>
      </p:sp>
      <p:sp>
        <p:nvSpPr>
          <p:cNvPr id="4" name="Tijdelijke aanduiding voor voettekst 17"/>
          <p:cNvSpPr>
            <a:spLocks noGrp="1"/>
          </p:cNvSpPr>
          <p:nvPr>
            <p:ph type="ftr" sz="quarter" idx="11"/>
          </p:nvPr>
        </p:nvSpPr>
        <p:spPr/>
        <p:txBody>
          <a:bodyPr/>
          <a:lstStyle>
            <a:lvl1pPr>
              <a:defRPr/>
            </a:lvl1pPr>
          </a:lstStyle>
          <a:p>
            <a:pPr>
              <a:defRPr/>
            </a:pPr>
            <a:endParaRPr lang="nl-NL"/>
          </a:p>
        </p:txBody>
      </p:sp>
      <p:sp>
        <p:nvSpPr>
          <p:cNvPr id="5" name="Tijdelijke aanduiding voor dianummer 4"/>
          <p:cNvSpPr>
            <a:spLocks noGrp="1"/>
          </p:cNvSpPr>
          <p:nvPr>
            <p:ph type="sldNum" sz="quarter" idx="12"/>
          </p:nvPr>
        </p:nvSpPr>
        <p:spPr/>
        <p:txBody>
          <a:bodyPr/>
          <a:lstStyle>
            <a:lvl1pPr>
              <a:defRPr/>
            </a:lvl1pPr>
          </a:lstStyle>
          <a:p>
            <a:pPr>
              <a:defRPr/>
            </a:pPr>
            <a:fld id="{7526EF48-DF8A-47E4-8F43-B43980284D4A}" type="slidenum">
              <a:rPr lang="nl-NL"/>
              <a:pPr>
                <a:defRPr/>
              </a:pPr>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2" name="Afgeronde rechthoek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3" name="Tijdelijke aanduiding voor datum 1"/>
          <p:cNvSpPr>
            <a:spLocks noGrp="1"/>
          </p:cNvSpPr>
          <p:nvPr>
            <p:ph type="dt" sz="half" idx="10"/>
          </p:nvPr>
        </p:nvSpPr>
        <p:spPr/>
        <p:txBody>
          <a:bodyPr/>
          <a:lstStyle>
            <a:lvl1pPr>
              <a:defRPr/>
            </a:lvl1pPr>
            <a:extLst/>
          </a:lstStyle>
          <a:p>
            <a:pPr>
              <a:defRPr/>
            </a:pPr>
            <a:fld id="{FAA13A20-B42E-4BFC-A4D4-1AC5F741F38A}" type="datetimeFigureOut">
              <a:rPr lang="nl-NL"/>
              <a:pPr>
                <a:defRPr/>
              </a:pPr>
              <a:t>25-11-2014</a:t>
            </a:fld>
            <a:endParaRPr lang="nl-NL"/>
          </a:p>
        </p:txBody>
      </p:sp>
      <p:sp>
        <p:nvSpPr>
          <p:cNvPr id="4" name="Tijdelijke aanduiding voor voettekst 2"/>
          <p:cNvSpPr>
            <a:spLocks noGrp="1"/>
          </p:cNvSpPr>
          <p:nvPr>
            <p:ph type="ftr" sz="quarter" idx="11"/>
          </p:nvPr>
        </p:nvSpPr>
        <p:spPr/>
        <p:txBody>
          <a:bodyPr/>
          <a:lstStyle>
            <a:lvl1pPr>
              <a:defRPr/>
            </a:lvl1pPr>
            <a:extLst/>
          </a:lstStyle>
          <a:p>
            <a:pPr>
              <a:defRPr/>
            </a:pPr>
            <a:endParaRPr lang="nl-NL"/>
          </a:p>
        </p:txBody>
      </p:sp>
      <p:sp>
        <p:nvSpPr>
          <p:cNvPr id="5" name="Tijdelijke aanduiding voor dianummer 3"/>
          <p:cNvSpPr>
            <a:spLocks noGrp="1"/>
          </p:cNvSpPr>
          <p:nvPr>
            <p:ph type="sldNum" sz="quarter" idx="12"/>
          </p:nvPr>
        </p:nvSpPr>
        <p:spPr/>
        <p:txBody>
          <a:bodyPr/>
          <a:lstStyle>
            <a:lvl1pPr>
              <a:defRPr/>
            </a:lvl1pPr>
            <a:extLst/>
          </a:lstStyle>
          <a:p>
            <a:pPr>
              <a:defRPr/>
            </a:pPr>
            <a:fld id="{CDC883E6-1D67-420E-84F3-A279A2184376}" type="slidenum">
              <a:rPr lang="nl-NL"/>
              <a:pPr>
                <a:defRPr/>
              </a:pPr>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5538784" y="533400"/>
            <a:ext cx="2971800" cy="914400"/>
          </a:xfrm>
        </p:spPr>
        <p:txBody>
          <a:bodyPr/>
          <a:lstStyle>
            <a:lvl1pPr algn="l">
              <a:buNone/>
              <a:defRPr sz="2200" b="1">
                <a:solidFill>
                  <a:schemeClr val="accent1"/>
                </a:solidFill>
              </a:defRPr>
            </a:lvl1pPr>
            <a:extLst/>
          </a:lstStyle>
          <a:p>
            <a:r>
              <a:rPr lang="nl-NL" smtClean="0"/>
              <a:t>Klik om de stijl te bewerken</a:t>
            </a:r>
            <a:endParaRPr lang="en-US"/>
          </a:p>
        </p:txBody>
      </p:sp>
      <p:sp>
        <p:nvSpPr>
          <p:cNvPr id="3" name="Tijdelijke aanduiding voor tekst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Tijdelijke aanduiding voor inhoud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5" name="Tijdelijke aanduiding voor datum 24"/>
          <p:cNvSpPr>
            <a:spLocks noGrp="1"/>
          </p:cNvSpPr>
          <p:nvPr>
            <p:ph type="dt" sz="half" idx="10"/>
          </p:nvPr>
        </p:nvSpPr>
        <p:spPr/>
        <p:txBody>
          <a:bodyPr/>
          <a:lstStyle>
            <a:lvl1pPr>
              <a:defRPr/>
            </a:lvl1pPr>
          </a:lstStyle>
          <a:p>
            <a:pPr>
              <a:defRPr/>
            </a:pPr>
            <a:fld id="{C4D23D49-C800-40E8-AED2-006E4B5D5801}" type="datetimeFigureOut">
              <a:rPr lang="nl-NL"/>
              <a:pPr>
                <a:defRPr/>
              </a:pPr>
              <a:t>25-11-2014</a:t>
            </a:fld>
            <a:endParaRPr lang="nl-NL"/>
          </a:p>
        </p:txBody>
      </p:sp>
      <p:sp>
        <p:nvSpPr>
          <p:cNvPr id="6" name="Tijdelijke aanduiding voor voettekst 17"/>
          <p:cNvSpPr>
            <a:spLocks noGrp="1"/>
          </p:cNvSpPr>
          <p:nvPr>
            <p:ph type="ftr" sz="quarter" idx="11"/>
          </p:nvPr>
        </p:nvSpPr>
        <p:spPr/>
        <p:txBody>
          <a:bodyPr/>
          <a:lstStyle>
            <a:lvl1pPr>
              <a:defRPr/>
            </a:lvl1pPr>
          </a:lstStyle>
          <a:p>
            <a:pPr>
              <a:defRPr/>
            </a:pPr>
            <a:endParaRPr lang="nl-NL"/>
          </a:p>
        </p:txBody>
      </p:sp>
      <p:sp>
        <p:nvSpPr>
          <p:cNvPr id="7" name="Tijdelijke aanduiding voor dianummer 4"/>
          <p:cNvSpPr>
            <a:spLocks noGrp="1"/>
          </p:cNvSpPr>
          <p:nvPr>
            <p:ph type="sldNum" sz="quarter" idx="12"/>
          </p:nvPr>
        </p:nvSpPr>
        <p:spPr/>
        <p:txBody>
          <a:bodyPr/>
          <a:lstStyle>
            <a:lvl1pPr>
              <a:defRPr/>
            </a:lvl1pPr>
          </a:lstStyle>
          <a:p>
            <a:pPr>
              <a:defRPr/>
            </a:pPr>
            <a:fld id="{90C9BCBA-83E7-4C99-9CDC-838339585694}" type="slidenum">
              <a:rPr lang="nl-NL"/>
              <a:pPr>
                <a:defRPr/>
              </a:pPr>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5" name="Afgeronde rechthoek 14"/>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6" name="Rond enkele hoek rechthoek 10"/>
          <p:cNvSpPr/>
          <p:nvPr/>
        </p:nvSpPr>
        <p:spPr>
          <a:xfrm>
            <a:off x="6400800" y="433388"/>
            <a:ext cx="2324100"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2" name="Titel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lang="nl-NL" smtClean="0"/>
              <a:t>Klik om de stijl te bewerken</a:t>
            </a:r>
            <a:endParaRPr lang="en-US"/>
          </a:p>
        </p:txBody>
      </p:sp>
      <p:sp>
        <p:nvSpPr>
          <p:cNvPr id="4" name="Tijdelijke aanduiding voor tekst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3" name="Tijdelijke aanduiding voor afbeelding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normAutofit/>
          </a:bodyPr>
          <a:lstStyle>
            <a:lvl1pPr marL="0" indent="0">
              <a:buNone/>
              <a:defRPr sz="3200"/>
            </a:lvl1pPr>
            <a:extLst/>
          </a:lstStyle>
          <a:p>
            <a:pPr lvl="0"/>
            <a:r>
              <a:rPr lang="nl-NL" noProof="0" smtClean="0"/>
              <a:t>Klik op het pictogram als u een afbeelding wilt toevoegen</a:t>
            </a:r>
            <a:endParaRPr lang="en-US" noProof="0"/>
          </a:p>
        </p:txBody>
      </p:sp>
      <p:sp>
        <p:nvSpPr>
          <p:cNvPr id="7" name="Tijdelijke aanduiding voor datum 4"/>
          <p:cNvSpPr>
            <a:spLocks noGrp="1"/>
          </p:cNvSpPr>
          <p:nvPr>
            <p:ph type="dt" sz="half" idx="10"/>
          </p:nvPr>
        </p:nvSpPr>
        <p:spPr/>
        <p:txBody>
          <a:bodyPr/>
          <a:lstStyle>
            <a:lvl1pPr>
              <a:defRPr/>
            </a:lvl1pPr>
            <a:extLst/>
          </a:lstStyle>
          <a:p>
            <a:pPr>
              <a:defRPr/>
            </a:pPr>
            <a:fld id="{81BFFAF6-E4B5-4089-B7A9-F3F06279047B}" type="datetimeFigureOut">
              <a:rPr lang="nl-NL"/>
              <a:pPr>
                <a:defRPr/>
              </a:pPr>
              <a:t>25-11-2014</a:t>
            </a:fld>
            <a:endParaRPr lang="nl-NL"/>
          </a:p>
        </p:txBody>
      </p:sp>
      <p:sp>
        <p:nvSpPr>
          <p:cNvPr id="8" name="Tijdelijke aanduiding voor voettekst 5"/>
          <p:cNvSpPr>
            <a:spLocks noGrp="1"/>
          </p:cNvSpPr>
          <p:nvPr>
            <p:ph type="ftr" sz="quarter" idx="11"/>
          </p:nvPr>
        </p:nvSpPr>
        <p:spPr/>
        <p:txBody>
          <a:bodyPr/>
          <a:lstStyle>
            <a:lvl1pPr>
              <a:defRPr/>
            </a:lvl1pPr>
            <a:extLst/>
          </a:lstStyle>
          <a:p>
            <a:pPr>
              <a:defRPr/>
            </a:pPr>
            <a:endParaRPr lang="nl-NL"/>
          </a:p>
        </p:txBody>
      </p:sp>
      <p:sp>
        <p:nvSpPr>
          <p:cNvPr id="9" name="Tijdelijke aanduiding voor dianummer 6"/>
          <p:cNvSpPr>
            <a:spLocks noGrp="1"/>
          </p:cNvSpPr>
          <p:nvPr>
            <p:ph type="sldNum" sz="quarter" idx="12"/>
          </p:nvPr>
        </p:nvSpPr>
        <p:spPr/>
        <p:txBody>
          <a:bodyPr/>
          <a:lstStyle>
            <a:lvl1pPr>
              <a:defRPr/>
            </a:lvl1pPr>
            <a:extLst/>
          </a:lstStyle>
          <a:p>
            <a:pPr>
              <a:defRPr/>
            </a:pPr>
            <a:fld id="{E2568B15-7AD6-4D2D-94EC-C89E85D69531}" type="slidenum">
              <a:rPr lang="nl-NL"/>
              <a:pPr>
                <a:defRPr/>
              </a:pPr>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Afgeronde rechthoek 6"/>
          <p:cNvSpPr/>
          <p:nvPr/>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9" name="Afgeronde rechthoek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a:p>
        </p:txBody>
      </p:sp>
      <p:sp>
        <p:nvSpPr>
          <p:cNvPr id="13" name="Tijdelijke aanduiding voor titel 12"/>
          <p:cNvSpPr>
            <a:spLocks noGrp="1"/>
          </p:cNvSpPr>
          <p:nvPr>
            <p:ph type="title"/>
          </p:nvPr>
        </p:nvSpPr>
        <p:spPr>
          <a:xfrm>
            <a:off x="503238" y="4986338"/>
            <a:ext cx="8183562" cy="1050925"/>
          </a:xfrm>
          <a:prstGeom prst="rect">
            <a:avLst/>
          </a:prstGeom>
        </p:spPr>
        <p:txBody>
          <a:bodyPr vert="horz" anchor="b">
            <a:normAutofit/>
          </a:bodyPr>
          <a:lstStyle>
            <a:extLst/>
          </a:lstStyle>
          <a:p>
            <a:r>
              <a:rPr lang="nl-NL" smtClean="0"/>
              <a:t>Klik om de stijl te bewerken</a:t>
            </a:r>
            <a:endParaRPr lang="en-US"/>
          </a:p>
        </p:txBody>
      </p:sp>
      <p:sp>
        <p:nvSpPr>
          <p:cNvPr id="1031" name="Tijdelijke aanduiding voor tekst 3"/>
          <p:cNvSpPr>
            <a:spLocks noGrp="1"/>
          </p:cNvSpPr>
          <p:nvPr>
            <p:ph type="body" idx="1"/>
          </p:nvPr>
        </p:nvSpPr>
        <p:spPr bwMode="auto">
          <a:xfrm>
            <a:off x="503238" y="530225"/>
            <a:ext cx="8183562" cy="4187825"/>
          </a:xfrm>
          <a:prstGeom prst="rect">
            <a:avLst/>
          </a:prstGeom>
          <a:noFill/>
          <a:ln w="9525">
            <a:noFill/>
            <a:miter lim="800000"/>
            <a:headEnd/>
            <a:tailEnd/>
          </a:ln>
        </p:spPr>
        <p:txBody>
          <a:bodyPr vert="horz" wrap="square" lIns="182880" tIns="91440" rIns="91440" bIns="45720" numCol="1" anchor="t" anchorCtr="0" compatLnSpc="1">
            <a:prstTxWarp prst="textNoShape">
              <a:avLst/>
            </a:prstTxWarp>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smtClean="0"/>
          </a:p>
        </p:txBody>
      </p:sp>
      <p:sp>
        <p:nvSpPr>
          <p:cNvPr id="25" name="Tijdelijke aanduiding voor datum 24"/>
          <p:cNvSpPr>
            <a:spLocks noGrp="1"/>
          </p:cNvSpPr>
          <p:nvPr>
            <p:ph type="dt" sz="half" idx="2"/>
          </p:nvPr>
        </p:nvSpPr>
        <p:spPr>
          <a:xfrm>
            <a:off x="3776663" y="6111875"/>
            <a:ext cx="22860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defRPr>
            </a:lvl1pPr>
            <a:extLst/>
          </a:lstStyle>
          <a:p>
            <a:pPr>
              <a:defRPr/>
            </a:pPr>
            <a:fld id="{98177340-C54B-40F1-AD83-3F2E554E8C85}" type="datetimeFigureOut">
              <a:rPr lang="nl-NL"/>
              <a:pPr>
                <a:defRPr/>
              </a:pPr>
              <a:t>25-11-2014</a:t>
            </a:fld>
            <a:endParaRPr lang="nl-NL"/>
          </a:p>
        </p:txBody>
      </p:sp>
      <p:sp>
        <p:nvSpPr>
          <p:cNvPr id="18" name="Tijdelijke aanduiding voor voettekst 17"/>
          <p:cNvSpPr>
            <a:spLocks noGrp="1"/>
          </p:cNvSpPr>
          <p:nvPr>
            <p:ph type="ftr" sz="quarter" idx="3"/>
          </p:nvPr>
        </p:nvSpPr>
        <p:spPr>
          <a:xfrm>
            <a:off x="6062663" y="6111875"/>
            <a:ext cx="2286000" cy="365125"/>
          </a:xfrm>
          <a:prstGeom prst="rect">
            <a:avLst/>
          </a:prstGeom>
        </p:spPr>
        <p:txBody>
          <a:bodyPr vert="horz" anchor="b"/>
          <a:lstStyle>
            <a:lvl1pPr algn="l" eaLnBrk="1" fontAlgn="auto" latinLnBrk="0" hangingPunct="1">
              <a:spcBef>
                <a:spcPts val="0"/>
              </a:spcBef>
              <a:spcAft>
                <a:spcPts val="0"/>
              </a:spcAft>
              <a:defRPr kumimoji="0" sz="1000">
                <a:solidFill>
                  <a:schemeClr val="bg2">
                    <a:shade val="50000"/>
                  </a:schemeClr>
                </a:solidFill>
                <a:latin typeface="+mn-lt"/>
              </a:defRPr>
            </a:lvl1pPr>
            <a:extLst/>
          </a:lstStyle>
          <a:p>
            <a:pPr>
              <a:defRPr/>
            </a:pPr>
            <a:endParaRPr lang="nl-NL"/>
          </a:p>
        </p:txBody>
      </p:sp>
      <p:sp>
        <p:nvSpPr>
          <p:cNvPr id="5" name="Tijdelijke aanduiding voor dianummer 4"/>
          <p:cNvSpPr>
            <a:spLocks noGrp="1"/>
          </p:cNvSpPr>
          <p:nvPr>
            <p:ph type="sldNum" sz="quarter" idx="4"/>
          </p:nvPr>
        </p:nvSpPr>
        <p:spPr>
          <a:xfrm>
            <a:off x="8348663" y="6111875"/>
            <a:ext cx="457200" cy="365125"/>
          </a:xfrm>
          <a:prstGeom prst="rect">
            <a:avLst/>
          </a:prstGeom>
        </p:spPr>
        <p:txBody>
          <a:bodyPr vert="horz" anchor="b"/>
          <a:lstStyle>
            <a:lvl1pPr algn="r" eaLnBrk="1" fontAlgn="auto" latinLnBrk="0" hangingPunct="1">
              <a:spcBef>
                <a:spcPts val="0"/>
              </a:spcBef>
              <a:spcAft>
                <a:spcPts val="0"/>
              </a:spcAft>
              <a:defRPr kumimoji="0" sz="1000" smtClean="0">
                <a:solidFill>
                  <a:schemeClr val="bg2">
                    <a:shade val="50000"/>
                  </a:schemeClr>
                </a:solidFill>
                <a:latin typeface="+mn-lt"/>
              </a:defRPr>
            </a:lvl1pPr>
            <a:extLst/>
          </a:lstStyle>
          <a:p>
            <a:pPr>
              <a:defRPr/>
            </a:pPr>
            <a:fld id="{FC512C61-9D88-4F12-981E-C9FF1CEE32D9}" type="slidenum">
              <a:rPr lang="nl-NL"/>
              <a:pPr>
                <a:defRPr/>
              </a:pPr>
              <a:t>‹nr.›</a:t>
            </a:fld>
            <a:endParaRPr lang="nl-NL"/>
          </a:p>
        </p:txBody>
      </p:sp>
    </p:spTree>
  </p:cSld>
  <p:clrMap bg1="lt1" tx1="dk1" bg2="lt2" tx2="dk2" accent1="accent1" accent2="accent2" accent3="accent3" accent4="accent4" accent5="accent5" accent6="accent6" hlink="hlink" folHlink="folHlink"/>
  <p:sldLayoutIdLst>
    <p:sldLayoutId id="2147484248" r:id="rId1"/>
    <p:sldLayoutId id="2147484247" r:id="rId2"/>
    <p:sldLayoutId id="2147484249" r:id="rId3"/>
    <p:sldLayoutId id="2147484246" r:id="rId4"/>
    <p:sldLayoutId id="2147484245" r:id="rId5"/>
    <p:sldLayoutId id="2147484244" r:id="rId6"/>
    <p:sldLayoutId id="2147484250" r:id="rId7"/>
    <p:sldLayoutId id="2147484243" r:id="rId8"/>
    <p:sldLayoutId id="2147484251" r:id="rId9"/>
    <p:sldLayoutId id="2147484242" r:id="rId10"/>
    <p:sldLayoutId id="2147484241" r:id="rId11"/>
  </p:sldLayoutIdLst>
  <p:txStyles>
    <p:titleStyle>
      <a:lvl1pPr algn="l" rtl="0" fontAlgn="base">
        <a:spcBef>
          <a:spcPct val="0"/>
        </a:spcBef>
        <a:spcAft>
          <a:spcPct val="0"/>
        </a:spcAft>
        <a:defRPr sz="3600" b="1" kern="1200">
          <a:solidFill>
            <a:srgbClr val="FF8D3E"/>
          </a:solidFill>
          <a:effectLst>
            <a:outerShdw blurRad="53975" dist="22860" dir="5400000" algn="tl" rotWithShape="0">
              <a:srgbClr val="000000">
                <a:alpha val="55000"/>
              </a:srgbClr>
            </a:outerShdw>
          </a:effectLst>
          <a:latin typeface="+mj-lt"/>
          <a:ea typeface="+mj-ea"/>
          <a:cs typeface="+mj-cs"/>
        </a:defRPr>
      </a:lvl1pPr>
      <a:lvl2pPr algn="l" rtl="0" fontAlgn="base">
        <a:spcBef>
          <a:spcPct val="0"/>
        </a:spcBef>
        <a:spcAft>
          <a:spcPct val="0"/>
        </a:spcAft>
        <a:defRPr sz="3600" b="1">
          <a:solidFill>
            <a:srgbClr val="FF8D3E"/>
          </a:solidFill>
          <a:latin typeface="Verdana" pitchFamily="34" charset="0"/>
        </a:defRPr>
      </a:lvl2pPr>
      <a:lvl3pPr algn="l" rtl="0" fontAlgn="base">
        <a:spcBef>
          <a:spcPct val="0"/>
        </a:spcBef>
        <a:spcAft>
          <a:spcPct val="0"/>
        </a:spcAft>
        <a:defRPr sz="3600" b="1">
          <a:solidFill>
            <a:srgbClr val="FF8D3E"/>
          </a:solidFill>
          <a:latin typeface="Verdana" pitchFamily="34" charset="0"/>
        </a:defRPr>
      </a:lvl3pPr>
      <a:lvl4pPr algn="l" rtl="0" fontAlgn="base">
        <a:spcBef>
          <a:spcPct val="0"/>
        </a:spcBef>
        <a:spcAft>
          <a:spcPct val="0"/>
        </a:spcAft>
        <a:defRPr sz="3600" b="1">
          <a:solidFill>
            <a:srgbClr val="FF8D3E"/>
          </a:solidFill>
          <a:latin typeface="Verdana" pitchFamily="34" charset="0"/>
        </a:defRPr>
      </a:lvl4pPr>
      <a:lvl5pPr algn="l" rtl="0" fontAlgn="base">
        <a:spcBef>
          <a:spcPct val="0"/>
        </a:spcBef>
        <a:spcAft>
          <a:spcPct val="0"/>
        </a:spcAft>
        <a:defRPr sz="3600" b="1">
          <a:solidFill>
            <a:srgbClr val="FF8D3E"/>
          </a:solidFill>
          <a:latin typeface="Verdana" pitchFamily="34" charset="0"/>
        </a:defRPr>
      </a:lvl5pPr>
      <a:lvl6pPr marL="457200" algn="l" rtl="0" fontAlgn="base">
        <a:spcBef>
          <a:spcPct val="0"/>
        </a:spcBef>
        <a:spcAft>
          <a:spcPct val="0"/>
        </a:spcAft>
        <a:defRPr sz="3600" b="1">
          <a:solidFill>
            <a:srgbClr val="FF8D3E"/>
          </a:solidFill>
          <a:latin typeface="Verdana" pitchFamily="34" charset="0"/>
        </a:defRPr>
      </a:lvl6pPr>
      <a:lvl7pPr marL="914400" algn="l" rtl="0" fontAlgn="base">
        <a:spcBef>
          <a:spcPct val="0"/>
        </a:spcBef>
        <a:spcAft>
          <a:spcPct val="0"/>
        </a:spcAft>
        <a:defRPr sz="3600" b="1">
          <a:solidFill>
            <a:srgbClr val="FF8D3E"/>
          </a:solidFill>
          <a:latin typeface="Verdana" pitchFamily="34" charset="0"/>
        </a:defRPr>
      </a:lvl7pPr>
      <a:lvl8pPr marL="1371600" algn="l" rtl="0" fontAlgn="base">
        <a:spcBef>
          <a:spcPct val="0"/>
        </a:spcBef>
        <a:spcAft>
          <a:spcPct val="0"/>
        </a:spcAft>
        <a:defRPr sz="3600" b="1">
          <a:solidFill>
            <a:srgbClr val="FF8D3E"/>
          </a:solidFill>
          <a:latin typeface="Verdana" pitchFamily="34" charset="0"/>
        </a:defRPr>
      </a:lvl8pPr>
      <a:lvl9pPr marL="1828800" algn="l" rtl="0" fontAlgn="base">
        <a:spcBef>
          <a:spcPct val="0"/>
        </a:spcBef>
        <a:spcAft>
          <a:spcPct val="0"/>
        </a:spcAft>
        <a:defRPr sz="3600" b="1">
          <a:solidFill>
            <a:srgbClr val="FF8D3E"/>
          </a:solidFill>
          <a:latin typeface="Verdana" pitchFamily="34" charset="0"/>
        </a:defRPr>
      </a:lvl9pPr>
      <a:extLst/>
    </p:titleStyle>
    <p:bodyStyle>
      <a:lvl1pPr marL="265113" indent="-265113" algn="l" rtl="0" fontAlgn="base">
        <a:spcBef>
          <a:spcPts val="250"/>
        </a:spcBef>
        <a:spcAft>
          <a:spcPct val="0"/>
        </a:spcAft>
        <a:buClr>
          <a:schemeClr val="accent1"/>
        </a:buClr>
        <a:buSzPct val="80000"/>
        <a:buFont typeface="Wingdings 2" pitchFamily="18" charset="2"/>
        <a:buChar char=""/>
        <a:defRPr sz="2800" kern="1200">
          <a:solidFill>
            <a:schemeClr val="tx1"/>
          </a:solidFill>
          <a:latin typeface="+mn-lt"/>
          <a:ea typeface="+mn-ea"/>
          <a:cs typeface="+mn-cs"/>
        </a:defRPr>
      </a:lvl1pPr>
      <a:lvl2pPr marL="547688" indent="-200025" algn="l" rtl="0" fontAlgn="base">
        <a:spcBef>
          <a:spcPts val="250"/>
        </a:spcBef>
        <a:spcAft>
          <a:spcPct val="0"/>
        </a:spcAft>
        <a:buClr>
          <a:schemeClr val="accent1"/>
        </a:buClr>
        <a:buSzPct val="100000"/>
        <a:buFont typeface="Verdana" pitchFamily="34" charset="0"/>
        <a:buChar char="◦"/>
        <a:defRPr sz="2400" kern="1200">
          <a:solidFill>
            <a:schemeClr val="tx1"/>
          </a:solidFill>
          <a:latin typeface="+mn-lt"/>
          <a:ea typeface="+mn-ea"/>
          <a:cs typeface="+mn-cs"/>
        </a:defRPr>
      </a:lvl2pPr>
      <a:lvl3pPr marL="785813" indent="-182563" algn="l" rtl="0" fontAlgn="base">
        <a:spcBef>
          <a:spcPts val="250"/>
        </a:spcBef>
        <a:spcAft>
          <a:spcPct val="0"/>
        </a:spcAft>
        <a:buClr>
          <a:srgbClr val="ED3742"/>
        </a:buClr>
        <a:buSzPct val="100000"/>
        <a:buFont typeface="Wingdings 2" pitchFamily="18" charset="2"/>
        <a:buChar char=""/>
        <a:defRPr sz="2200" kern="1200">
          <a:solidFill>
            <a:schemeClr val="tx1"/>
          </a:solidFill>
          <a:latin typeface="+mn-lt"/>
          <a:ea typeface="+mn-ea"/>
          <a:cs typeface="+mn-cs"/>
        </a:defRPr>
      </a:lvl3pPr>
      <a:lvl4pPr marL="1023938" indent="-182563" algn="l" rtl="0" fontAlgn="base">
        <a:spcBef>
          <a:spcPts val="225"/>
        </a:spcBef>
        <a:spcAft>
          <a:spcPct val="0"/>
        </a:spcAft>
        <a:buClr>
          <a:srgbClr val="ED3742"/>
        </a:buClr>
        <a:buSzPct val="112000"/>
        <a:buFont typeface="Verdana" pitchFamily="34" charset="0"/>
        <a:buChar char="◦"/>
        <a:defRPr sz="1900" kern="1200">
          <a:solidFill>
            <a:schemeClr val="tx1"/>
          </a:solidFill>
          <a:latin typeface="+mn-lt"/>
          <a:ea typeface="+mn-ea"/>
          <a:cs typeface="+mn-cs"/>
        </a:defRPr>
      </a:lvl4pPr>
      <a:lvl5pPr marL="1279525" indent="-182563" algn="l" rtl="0" fontAlgn="base">
        <a:spcBef>
          <a:spcPts val="250"/>
        </a:spcBef>
        <a:spcAft>
          <a:spcPct val="0"/>
        </a:spcAft>
        <a:buClr>
          <a:srgbClr val="4A85BF"/>
        </a:buClr>
        <a:buSzPct val="100000"/>
        <a:buFont typeface="Wingdings 2" pitchFamily="18" charset="2"/>
        <a:buChar char=""/>
        <a:defRPr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722313" y="1820863"/>
            <a:ext cx="7772400" cy="1828800"/>
          </a:xfrm>
        </p:spPr>
        <p:txBody>
          <a:bodyPr/>
          <a:lstStyle/>
          <a:p>
            <a:pPr fontAlgn="auto">
              <a:spcAft>
                <a:spcPts val="0"/>
              </a:spcAft>
              <a:defRPr/>
            </a:pPr>
            <a:r>
              <a:rPr lang="nl-NL" dirty="0" smtClean="0"/>
              <a:t>Nefrotisch syndroom</a:t>
            </a:r>
            <a:endParaRPr lang="nl-NL" dirty="0"/>
          </a:p>
        </p:txBody>
      </p:sp>
      <p:sp>
        <p:nvSpPr>
          <p:cNvPr id="3" name="Ondertitel 2"/>
          <p:cNvSpPr>
            <a:spLocks noGrp="1"/>
          </p:cNvSpPr>
          <p:nvPr>
            <p:ph type="subTitle" idx="1"/>
          </p:nvPr>
        </p:nvSpPr>
        <p:spPr>
          <a:xfrm>
            <a:off x="722313" y="3684588"/>
            <a:ext cx="7772400" cy="914400"/>
          </a:xfrm>
        </p:spPr>
        <p:txBody>
          <a:bodyPr>
            <a:normAutofit/>
          </a:bodyPr>
          <a:lstStyle/>
          <a:p>
            <a:pPr fontAlgn="auto">
              <a:spcAft>
                <a:spcPts val="0"/>
              </a:spcAft>
              <a:buFont typeface="Wingdings 2"/>
              <a:buNone/>
              <a:defRPr/>
            </a:pPr>
            <a:r>
              <a:rPr lang="nl-NL" dirty="0" smtClean="0"/>
              <a:t>Werkgroep richtlijnen DNN</a:t>
            </a:r>
          </a:p>
          <a:p>
            <a:pPr fontAlgn="auto">
              <a:spcAft>
                <a:spcPts val="0"/>
              </a:spcAft>
              <a:buFont typeface="Wingdings 2"/>
              <a:buNone/>
              <a:defRPr/>
            </a:pPr>
            <a:endParaRPr lang="nl-NL" dirty="0"/>
          </a:p>
        </p:txBody>
      </p:sp>
      <p:pic>
        <p:nvPicPr>
          <p:cNvPr id="13315" name="Picture 2" descr="http://www.dietistennierziekten.nl/templates/rt_hyperion/images/blank.gif"/>
          <p:cNvPicPr>
            <a:picLocks noChangeAspect="1" noChangeArrowheads="1"/>
          </p:cNvPicPr>
          <p:nvPr/>
        </p:nvPicPr>
        <p:blipFill>
          <a:blip r:embed="rId2"/>
          <a:srcRect/>
          <a:stretch>
            <a:fillRect/>
          </a:stretch>
        </p:blipFill>
        <p:spPr bwMode="auto">
          <a:xfrm>
            <a:off x="155575" y="-136525"/>
            <a:ext cx="9525" cy="95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Mevrouw L.</a:t>
            </a:r>
          </a:p>
          <a:p>
            <a:pPr lvl="1"/>
            <a:r>
              <a:rPr lang="nl-NL" dirty="0" smtClean="0"/>
              <a:t>Lengte 1.58m</a:t>
            </a:r>
          </a:p>
          <a:p>
            <a:pPr lvl="1"/>
            <a:r>
              <a:rPr lang="nl-NL" dirty="0" smtClean="0"/>
              <a:t>Gewicht 51,6 kg (inclusief oedeem)</a:t>
            </a:r>
          </a:p>
          <a:p>
            <a:pPr lvl="1"/>
            <a:r>
              <a:rPr lang="nl-NL" dirty="0" smtClean="0"/>
              <a:t>Mevrouw houdt van sporten</a:t>
            </a:r>
          </a:p>
          <a:p>
            <a:pPr lvl="1"/>
            <a:r>
              <a:rPr lang="nl-NL" dirty="0" smtClean="0"/>
              <a:t>Mevrouw eet zeer bewust</a:t>
            </a:r>
          </a:p>
          <a:p>
            <a:pPr lvl="1"/>
            <a:endParaRPr lang="nl-NL" dirty="0"/>
          </a:p>
          <a:p>
            <a:pPr lvl="2"/>
            <a:r>
              <a:rPr lang="nl-NL" dirty="0" smtClean="0"/>
              <a:t>Welk dieet? </a:t>
            </a:r>
          </a:p>
          <a:p>
            <a:pPr lvl="2"/>
            <a:endParaRPr lang="nl-NL" dirty="0"/>
          </a:p>
          <a:p>
            <a:pPr lvl="3"/>
            <a:r>
              <a:rPr lang="nl-NL" dirty="0" smtClean="0"/>
              <a:t>Natrium</a:t>
            </a:r>
          </a:p>
          <a:p>
            <a:pPr lvl="3"/>
            <a:r>
              <a:rPr lang="nl-NL" dirty="0" smtClean="0"/>
              <a:t>Eiwit</a:t>
            </a:r>
          </a:p>
          <a:p>
            <a:pPr lvl="3"/>
            <a:r>
              <a:rPr lang="nl-NL" dirty="0" smtClean="0"/>
              <a:t>Vetten</a:t>
            </a:r>
          </a:p>
          <a:p>
            <a:pPr lvl="3"/>
            <a:r>
              <a:rPr lang="nl-NL" dirty="0" smtClean="0"/>
              <a:t>Vocht</a:t>
            </a:r>
            <a:endParaRPr lang="nl-NL" dirty="0"/>
          </a:p>
        </p:txBody>
      </p:sp>
    </p:spTree>
    <p:extLst>
      <p:ext uri="{BB962C8B-B14F-4D97-AF65-F5344CB8AC3E}">
        <p14:creationId xmlns:p14="http://schemas.microsoft.com/office/powerpoint/2010/main" xmlns="" val="238960157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p:cNvSpPr>
          <p:nvPr>
            <p:ph type="title"/>
          </p:nvPr>
        </p:nvSpPr>
        <p:spPr bwMode="auto">
          <a:xfrm>
            <a:off x="503238" y="4986338"/>
            <a:ext cx="8183562" cy="1050925"/>
          </a:xfrm>
          <a:noFill/>
        </p:spPr>
        <p:txBody>
          <a:bodyPr wrap="square" lIns="91440" tIns="45720" rIns="91440" bIns="45720" numCol="1" anchorCtr="0" compatLnSpc="1">
            <a:prstTxWarp prst="textNoShape">
              <a:avLst/>
            </a:prstTxWarp>
          </a:bodyPr>
          <a:lstStyle/>
          <a:p>
            <a:endParaRPr lang="nl-NL" smtClean="0">
              <a:effectLst/>
            </a:endParaRPr>
          </a:p>
        </p:txBody>
      </p:sp>
      <p:sp>
        <p:nvSpPr>
          <p:cNvPr id="36867" name="Rectangle 3"/>
          <p:cNvSpPr>
            <a:spLocks noGrp="1"/>
          </p:cNvSpPr>
          <p:nvPr>
            <p:ph type="body" idx="1"/>
          </p:nvPr>
        </p:nvSpPr>
        <p:spPr>
          <a:xfrm>
            <a:off x="503238" y="530225"/>
            <a:ext cx="8183562" cy="4187825"/>
          </a:xfrm>
        </p:spPr>
        <p:txBody>
          <a:bodyPr/>
          <a:lstStyle/>
          <a:p>
            <a:r>
              <a:rPr lang="nl-NL" smtClean="0"/>
              <a:t>Voedingsanamnese:</a:t>
            </a:r>
          </a:p>
        </p:txBody>
      </p:sp>
      <p:pic>
        <p:nvPicPr>
          <p:cNvPr id="36868" name="Picture 4"/>
          <p:cNvPicPr>
            <a:picLocks noChangeAspect="1" noChangeArrowheads="1"/>
          </p:cNvPicPr>
          <p:nvPr/>
        </p:nvPicPr>
        <p:blipFill>
          <a:blip r:embed="rId3" cstate="print"/>
          <a:srcRect/>
          <a:stretch>
            <a:fillRect/>
          </a:stretch>
        </p:blipFill>
        <p:spPr bwMode="auto">
          <a:xfrm>
            <a:off x="0" y="1341438"/>
            <a:ext cx="9144000" cy="4387850"/>
          </a:xfrm>
          <a:prstGeom prst="rect">
            <a:avLst/>
          </a:prstGeom>
          <a:noFill/>
        </p:spPr>
      </p:pic>
    </p:spTree>
    <p:extLst>
      <p:ext uri="{BB962C8B-B14F-4D97-AF65-F5344CB8AC3E}">
        <p14:creationId xmlns:p14="http://schemas.microsoft.com/office/powerpoint/2010/main" xmlns="" val="199206091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r>
              <a:rPr lang="nl-NL" dirty="0" smtClean="0"/>
              <a:t>Berekening voedingsanamnese:</a:t>
            </a:r>
          </a:p>
          <a:p>
            <a:pPr lvl="1"/>
            <a:endParaRPr lang="nl-NL" dirty="0"/>
          </a:p>
          <a:p>
            <a:pPr lvl="1"/>
            <a:r>
              <a:rPr lang="nl-NL" dirty="0" smtClean="0"/>
              <a:t>Natrium: 	1151 mg</a:t>
            </a:r>
          </a:p>
          <a:p>
            <a:pPr lvl="1"/>
            <a:r>
              <a:rPr lang="nl-NL" dirty="0" smtClean="0"/>
              <a:t>Eiwit:		79 gr</a:t>
            </a:r>
          </a:p>
          <a:p>
            <a:pPr lvl="1"/>
            <a:r>
              <a:rPr lang="nl-NL" dirty="0" smtClean="0"/>
              <a:t>Vetten:		73 gr waarvan 17 gr					verzadigd</a:t>
            </a:r>
          </a:p>
          <a:p>
            <a:pPr lvl="1"/>
            <a:r>
              <a:rPr lang="nl-NL" dirty="0" smtClean="0"/>
              <a:t>Vocht:		1300 ml</a:t>
            </a:r>
          </a:p>
          <a:p>
            <a:pPr marL="347663" lvl="1" indent="0">
              <a:buNone/>
            </a:pPr>
            <a:endParaRPr lang="nl-NL" dirty="0"/>
          </a:p>
        </p:txBody>
      </p:sp>
    </p:spTree>
    <p:extLst>
      <p:ext uri="{BB962C8B-B14F-4D97-AF65-F5344CB8AC3E}">
        <p14:creationId xmlns:p14="http://schemas.microsoft.com/office/powerpoint/2010/main" xmlns="" val="17190673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a:bodyPr>
          <a:lstStyle/>
          <a:p>
            <a:pPr marL="265176" indent="-265176" fontAlgn="auto">
              <a:spcAft>
                <a:spcPts val="0"/>
              </a:spcAft>
              <a:buFont typeface="Wingdings 2"/>
              <a:buChar char=""/>
              <a:defRPr/>
            </a:pPr>
            <a:r>
              <a:rPr lang="nl-NL" dirty="0" smtClean="0"/>
              <a:t>Natrium</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Oedeem als gevolg van </a:t>
            </a:r>
            <a:r>
              <a:rPr lang="nl-NL" dirty="0" err="1" smtClean="0"/>
              <a:t>hypoalbuminemie</a:t>
            </a:r>
            <a:r>
              <a:rPr lang="nl-NL" dirty="0" smtClean="0"/>
              <a:t> en natriumretentie</a:t>
            </a:r>
          </a:p>
          <a:p>
            <a:pPr marL="786765" lvl="2" indent="-201168" fontAlgn="auto">
              <a:spcAft>
                <a:spcPts val="0"/>
              </a:spcAft>
              <a:buFont typeface="Verdana"/>
              <a:buChar char="◦"/>
              <a:defRPr/>
            </a:pPr>
            <a:endParaRPr lang="nl-NL" dirty="0" smtClean="0"/>
          </a:p>
          <a:p>
            <a:pPr marL="786765" lvl="2" indent="-201168" fontAlgn="auto">
              <a:spcAft>
                <a:spcPts val="0"/>
              </a:spcAft>
              <a:buFont typeface="Verdana"/>
              <a:buChar char="◦"/>
              <a:defRPr/>
            </a:pPr>
            <a:r>
              <a:rPr lang="nl-NL" dirty="0" smtClean="0"/>
              <a:t>Natriumbeperking 1200-2400 mg</a:t>
            </a:r>
          </a:p>
          <a:p>
            <a:pPr marL="548640" lvl="1" indent="-201168" fontAlgn="auto">
              <a:spcAft>
                <a:spcPts val="0"/>
              </a:spcAft>
              <a:buFont typeface="Verdana"/>
              <a:buChar char="◦"/>
              <a:defRPr/>
            </a:pPr>
            <a:endParaRPr lang="nl-NL" dirty="0"/>
          </a:p>
          <a:p>
            <a:pPr marL="1024509" lvl="3" indent="-182880" fontAlgn="auto">
              <a:spcAft>
                <a:spcPts val="0"/>
              </a:spcAft>
              <a:buClr>
                <a:schemeClr val="accent2">
                  <a:tint val="85000"/>
                  <a:satMod val="285000"/>
                </a:schemeClr>
              </a:buClr>
              <a:buFont typeface="Wingdings 2"/>
              <a:buChar char=""/>
              <a:defRPr/>
            </a:pPr>
            <a:r>
              <a:rPr lang="nl-NL" dirty="0" smtClean="0"/>
              <a:t>DNN WG Richtlijnen:</a:t>
            </a:r>
          </a:p>
          <a:p>
            <a:pPr marL="841629" lvl="3" indent="0" fontAlgn="auto">
              <a:spcAft>
                <a:spcPts val="0"/>
              </a:spcAft>
              <a:buClr>
                <a:schemeClr val="accent2">
                  <a:tint val="85000"/>
                  <a:satMod val="285000"/>
                </a:schemeClr>
              </a:buClr>
              <a:buNone/>
              <a:defRPr/>
            </a:pPr>
            <a:r>
              <a:rPr lang="nl-NL" dirty="0"/>
              <a:t>	 </a:t>
            </a:r>
            <a:r>
              <a:rPr lang="nl-NL" dirty="0" smtClean="0"/>
              <a:t>Maximaal 2000 mg Natrium per dag of maximaal 5</a:t>
            </a:r>
          </a:p>
          <a:p>
            <a:pPr marL="841629" lvl="3" indent="0" fontAlgn="auto">
              <a:spcAft>
                <a:spcPts val="0"/>
              </a:spcAft>
              <a:buClr>
                <a:schemeClr val="accent2">
                  <a:tint val="85000"/>
                  <a:satMod val="285000"/>
                </a:schemeClr>
              </a:buClr>
              <a:buNone/>
              <a:defRPr/>
            </a:pPr>
            <a:r>
              <a:rPr lang="nl-NL" dirty="0" smtClean="0"/>
              <a:t>  gram zout</a:t>
            </a:r>
          </a:p>
          <a:p>
            <a:pPr marL="548640" lvl="1" indent="-201168" fontAlgn="auto">
              <a:spcAft>
                <a:spcPts val="0"/>
              </a:spcAft>
              <a:buFont typeface="Verdana"/>
              <a:buChar char="◦"/>
              <a:defRPr/>
            </a:pPr>
            <a:endParaRPr lang="nl-NL" dirty="0"/>
          </a:p>
        </p:txBody>
      </p:sp>
    </p:spTree>
    <p:extLst>
      <p:ext uri="{BB962C8B-B14F-4D97-AF65-F5344CB8AC3E}">
        <p14:creationId xmlns:p14="http://schemas.microsoft.com/office/powerpoint/2010/main" xmlns="" val="1415919454"/>
      </p:ext>
    </p:extLst>
  </p:cSld>
  <p:clrMapOvr>
    <a:masterClrMapping/>
  </p:clrMapOvr>
  <mc:AlternateContent xmlns:mc="http://schemas.openxmlformats.org/markup-compatibility/2006">
    <mc:Choice xmlns:p14="http://schemas.microsoft.com/office/powerpoint/2010/main" xmlns=""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fontScale="92500" lnSpcReduction="20000"/>
          </a:bodyPr>
          <a:lstStyle/>
          <a:p>
            <a:pPr marL="265176" indent="-265176" fontAlgn="auto">
              <a:spcAft>
                <a:spcPts val="0"/>
              </a:spcAft>
              <a:buFont typeface="Wingdings 2"/>
              <a:buChar char=""/>
              <a:defRPr/>
            </a:pPr>
            <a:r>
              <a:rPr lang="nl-NL" dirty="0" smtClean="0"/>
              <a:t>Eiwit</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sz="2600" dirty="0" smtClean="0"/>
              <a:t>Proteïnurie</a:t>
            </a:r>
            <a:endParaRPr lang="nl-NL" sz="2600" dirty="0" smtClean="0"/>
          </a:p>
          <a:p>
            <a:pPr marL="548640" lvl="1" indent="-201168" fontAlgn="auto">
              <a:spcAft>
                <a:spcPts val="0"/>
              </a:spcAft>
              <a:buFont typeface="Verdana"/>
              <a:buChar char="◦"/>
              <a:defRPr/>
            </a:pPr>
            <a:r>
              <a:rPr lang="nl-NL" sz="2600" dirty="0" err="1" smtClean="0"/>
              <a:t>Hypoalbuminemie</a:t>
            </a:r>
            <a:endParaRPr lang="nl-NL" sz="2600" dirty="0" smtClean="0"/>
          </a:p>
          <a:p>
            <a:pPr marL="548640" lvl="1" indent="-201168" fontAlgn="auto">
              <a:spcAft>
                <a:spcPts val="0"/>
              </a:spcAft>
              <a:buFont typeface="Verdana"/>
              <a:buChar char="◦"/>
              <a:defRPr/>
            </a:pPr>
            <a:endParaRPr lang="nl-NL" dirty="0"/>
          </a:p>
          <a:p>
            <a:pPr marL="786384" lvl="2" indent="-182880" fontAlgn="auto">
              <a:spcAft>
                <a:spcPts val="0"/>
              </a:spcAft>
              <a:buClr>
                <a:schemeClr val="accent2">
                  <a:tint val="85000"/>
                  <a:satMod val="285000"/>
                </a:schemeClr>
              </a:buClr>
              <a:buFont typeface="Wingdings 2"/>
              <a:buChar char=""/>
              <a:defRPr/>
            </a:pPr>
            <a:r>
              <a:rPr lang="nl-NL" sz="2400" dirty="0"/>
              <a:t>Wel of geen eiwitbeperking? </a:t>
            </a:r>
          </a:p>
          <a:p>
            <a:pPr marL="786384" lvl="2" indent="-182880" fontAlgn="auto">
              <a:spcAft>
                <a:spcPts val="0"/>
              </a:spcAft>
              <a:buClr>
                <a:schemeClr val="accent2">
                  <a:tint val="85000"/>
                  <a:satMod val="285000"/>
                </a:schemeClr>
              </a:buClr>
              <a:buFont typeface="Wingdings 2"/>
              <a:buChar char=""/>
              <a:defRPr/>
            </a:pPr>
            <a:endParaRPr lang="nl-NL" sz="2400" dirty="0"/>
          </a:p>
          <a:p>
            <a:pPr marL="786384" lvl="2" indent="-182880" fontAlgn="auto">
              <a:spcAft>
                <a:spcPts val="0"/>
              </a:spcAft>
              <a:buClr>
                <a:schemeClr val="accent2">
                  <a:tint val="85000"/>
                  <a:satMod val="285000"/>
                </a:schemeClr>
              </a:buClr>
              <a:buFont typeface="Wingdings 2"/>
              <a:buChar char=""/>
              <a:defRPr/>
            </a:pPr>
            <a:r>
              <a:rPr lang="nl-NL" sz="2400" dirty="0"/>
              <a:t>0,5-1,0 gram/kg/dag</a:t>
            </a:r>
          </a:p>
          <a:p>
            <a:pPr marL="786384" lvl="2" indent="-182880" fontAlgn="auto">
              <a:spcAft>
                <a:spcPts val="0"/>
              </a:spcAft>
              <a:buClr>
                <a:schemeClr val="accent2">
                  <a:tint val="85000"/>
                  <a:satMod val="285000"/>
                </a:schemeClr>
              </a:buClr>
              <a:buFont typeface="Wingdings 2"/>
              <a:buChar char=""/>
              <a:defRPr/>
            </a:pPr>
            <a:endParaRPr lang="nl-NL" dirty="0"/>
          </a:p>
          <a:p>
            <a:pPr marL="1024128" lvl="3" indent="-182880" fontAlgn="auto">
              <a:spcBef>
                <a:spcPts val="230"/>
              </a:spcBef>
              <a:spcAft>
                <a:spcPts val="0"/>
              </a:spcAft>
              <a:buClr>
                <a:schemeClr val="accent2">
                  <a:tint val="85000"/>
                  <a:satMod val="285000"/>
                </a:schemeClr>
              </a:buClr>
              <a:buFont typeface="Verdana"/>
              <a:buChar char="◦"/>
              <a:defRPr/>
            </a:pPr>
            <a:r>
              <a:rPr lang="nl-NL" sz="2100" dirty="0"/>
              <a:t>DNN WG </a:t>
            </a:r>
            <a:r>
              <a:rPr lang="nl-NL" sz="2100" dirty="0" smtClean="0"/>
              <a:t>richtlijnen:</a:t>
            </a:r>
            <a:endParaRPr lang="nl-NL" sz="2100" dirty="0"/>
          </a:p>
          <a:p>
            <a:pPr marL="841248" lvl="3" indent="0" fontAlgn="auto">
              <a:spcBef>
                <a:spcPts val="230"/>
              </a:spcBef>
              <a:spcAft>
                <a:spcPts val="0"/>
              </a:spcAft>
              <a:buClr>
                <a:schemeClr val="accent2">
                  <a:tint val="85000"/>
                  <a:satMod val="285000"/>
                </a:schemeClr>
              </a:buClr>
              <a:buNone/>
              <a:defRPr/>
            </a:pPr>
            <a:r>
              <a:rPr lang="nl-NL" sz="2100" dirty="0"/>
              <a:t>  0,8 -1,0 gram/kg/dag</a:t>
            </a:r>
          </a:p>
          <a:p>
            <a:pPr marL="841248" lvl="3" indent="0" fontAlgn="auto">
              <a:spcBef>
                <a:spcPts val="230"/>
              </a:spcBef>
              <a:spcAft>
                <a:spcPts val="0"/>
              </a:spcAft>
              <a:buClr>
                <a:schemeClr val="accent2">
                  <a:tint val="85000"/>
                  <a:satMod val="285000"/>
                </a:schemeClr>
              </a:buClr>
              <a:buFont typeface="Verdana"/>
              <a:buNone/>
              <a:defRPr/>
            </a:pPr>
            <a:endParaRPr lang="nl-NL" sz="2100" dirty="0"/>
          </a:p>
          <a:p>
            <a:pPr marL="1280160" lvl="4" indent="-182880" fontAlgn="auto">
              <a:spcAft>
                <a:spcPts val="0"/>
              </a:spcAft>
              <a:buClr>
                <a:schemeClr val="accent3">
                  <a:tint val="85000"/>
                  <a:satMod val="275000"/>
                </a:schemeClr>
              </a:buClr>
              <a:buFont typeface="Wingdings 2"/>
              <a:buChar char=""/>
              <a:defRPr/>
            </a:pPr>
            <a:r>
              <a:rPr lang="nl-NL" sz="2100" dirty="0"/>
              <a:t>BMI:27 en BMI: 20? </a:t>
            </a:r>
          </a:p>
        </p:txBody>
      </p:sp>
    </p:spTree>
    <p:extLst>
      <p:ext uri="{BB962C8B-B14F-4D97-AF65-F5344CB8AC3E}">
        <p14:creationId xmlns:p14="http://schemas.microsoft.com/office/powerpoint/2010/main" xmlns="" val="2325225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410943"/>
          </a:xfrm>
        </p:spPr>
        <p:txBody>
          <a:bodyPr>
            <a:normAutofit/>
          </a:bodyPr>
          <a:lstStyle/>
          <a:p>
            <a:pPr marL="265176" indent="-265176" fontAlgn="auto">
              <a:spcAft>
                <a:spcPts val="0"/>
              </a:spcAft>
              <a:buFont typeface="Wingdings 2"/>
              <a:buChar char=""/>
              <a:defRPr/>
            </a:pPr>
            <a:r>
              <a:rPr lang="nl-NL" dirty="0" smtClean="0"/>
              <a:t>Vetten</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Hyperlipidemie</a:t>
            </a:r>
          </a:p>
          <a:p>
            <a:pPr marL="548640" lvl="1" indent="-201168" fontAlgn="auto">
              <a:spcAft>
                <a:spcPts val="0"/>
              </a:spcAft>
              <a:buFont typeface="Verdana"/>
              <a:buChar char="◦"/>
              <a:defRPr/>
            </a:pPr>
            <a:r>
              <a:rPr lang="nl-NL" dirty="0" smtClean="0"/>
              <a:t>Verhoogd risico op atherosclerose</a:t>
            </a:r>
          </a:p>
          <a:p>
            <a:pPr marL="548640" lvl="1" indent="-201168" fontAlgn="auto">
              <a:spcAft>
                <a:spcPts val="0"/>
              </a:spcAft>
              <a:buFont typeface="Verdana"/>
              <a:buChar char="◦"/>
              <a:defRPr/>
            </a:pPr>
            <a:r>
              <a:rPr lang="nl-NL" dirty="0" smtClean="0"/>
              <a:t>Gevolg van </a:t>
            </a:r>
            <a:r>
              <a:rPr lang="nl-NL" dirty="0" smtClean="0"/>
              <a:t>proteïnurie</a:t>
            </a:r>
            <a:endParaRPr lang="nl-NL" dirty="0" smtClean="0"/>
          </a:p>
          <a:p>
            <a:pPr marL="548640" lvl="1" indent="-201168" fontAlgn="auto">
              <a:spcAft>
                <a:spcPts val="0"/>
              </a:spcAft>
              <a:buFont typeface="Verdana"/>
              <a:buChar char="◦"/>
              <a:defRPr/>
            </a:pPr>
            <a:endParaRPr lang="nl-NL" dirty="0" smtClean="0"/>
          </a:p>
          <a:p>
            <a:pPr marL="786384" lvl="2" indent="-182880" fontAlgn="auto">
              <a:spcAft>
                <a:spcPts val="0"/>
              </a:spcAft>
              <a:buClr>
                <a:schemeClr val="accent2">
                  <a:tint val="85000"/>
                  <a:satMod val="285000"/>
                </a:schemeClr>
              </a:buClr>
              <a:buFont typeface="Wingdings 2"/>
              <a:buChar char=""/>
              <a:defRPr/>
            </a:pPr>
            <a:r>
              <a:rPr lang="nl-NL" dirty="0" smtClean="0"/>
              <a:t>Wel of geen vetbeperking?</a:t>
            </a:r>
          </a:p>
          <a:p>
            <a:pPr marL="786384" lvl="2" indent="-182880" fontAlgn="auto">
              <a:spcAft>
                <a:spcPts val="0"/>
              </a:spcAft>
              <a:buClr>
                <a:schemeClr val="accent2">
                  <a:tint val="85000"/>
                  <a:satMod val="285000"/>
                </a:schemeClr>
              </a:buClr>
              <a:buFont typeface="Wingdings 2"/>
              <a:buChar char=""/>
              <a:defRPr/>
            </a:pPr>
            <a:endParaRPr lang="nl-NL" dirty="0"/>
          </a:p>
          <a:p>
            <a:pPr marL="1024128" lvl="3" indent="-182880" fontAlgn="auto">
              <a:spcBef>
                <a:spcPts val="230"/>
              </a:spcBef>
              <a:spcAft>
                <a:spcPts val="0"/>
              </a:spcAft>
              <a:buClr>
                <a:schemeClr val="accent2">
                  <a:tint val="85000"/>
                  <a:satMod val="285000"/>
                </a:schemeClr>
              </a:buClr>
              <a:buFont typeface="Verdana"/>
              <a:buChar char="◦"/>
              <a:defRPr/>
            </a:pPr>
            <a:r>
              <a:rPr lang="nl-NL" dirty="0" smtClean="0"/>
              <a:t>DNN WG richtlijnen:</a:t>
            </a:r>
          </a:p>
          <a:p>
            <a:pPr marL="841248" lvl="3" indent="0" fontAlgn="auto">
              <a:spcBef>
                <a:spcPts val="230"/>
              </a:spcBef>
              <a:spcAft>
                <a:spcPts val="0"/>
              </a:spcAft>
              <a:buClr>
                <a:schemeClr val="accent2">
                  <a:tint val="85000"/>
                  <a:satMod val="285000"/>
                </a:schemeClr>
              </a:buClr>
              <a:buNone/>
              <a:defRPr/>
            </a:pPr>
            <a:r>
              <a:rPr lang="nl-NL" dirty="0"/>
              <a:t> </a:t>
            </a:r>
            <a:r>
              <a:rPr lang="nl-NL" dirty="0" smtClean="0"/>
              <a:t> Richtlijn </a:t>
            </a:r>
            <a:r>
              <a:rPr lang="nl-NL" dirty="0"/>
              <a:t>Goede </a:t>
            </a:r>
            <a:r>
              <a:rPr lang="nl-NL" dirty="0" smtClean="0"/>
              <a:t>Voeding</a:t>
            </a:r>
          </a:p>
          <a:p>
            <a:pPr marL="841248" lvl="3" indent="0" fontAlgn="auto">
              <a:spcBef>
                <a:spcPts val="230"/>
              </a:spcBef>
              <a:spcAft>
                <a:spcPts val="0"/>
              </a:spcAft>
              <a:buClr>
                <a:schemeClr val="accent2">
                  <a:tint val="85000"/>
                  <a:satMod val="285000"/>
                </a:schemeClr>
              </a:buClr>
              <a:buNone/>
              <a:defRPr/>
            </a:pPr>
            <a:r>
              <a:rPr lang="nl-NL" dirty="0" smtClean="0"/>
              <a:t> </a:t>
            </a:r>
            <a:r>
              <a:rPr lang="nl-NL" dirty="0" smtClean="0"/>
              <a:t> Ontraden van grapefruit bij bepaalde </a:t>
            </a:r>
            <a:r>
              <a:rPr lang="nl-NL" dirty="0" err="1" smtClean="0"/>
              <a:t>statines</a:t>
            </a:r>
            <a:endParaRPr lang="nl-NL" dirty="0"/>
          </a:p>
        </p:txBody>
      </p:sp>
    </p:spTree>
    <p:extLst>
      <p:ext uri="{BB962C8B-B14F-4D97-AF65-F5344CB8AC3E}">
        <p14:creationId xmlns:p14="http://schemas.microsoft.com/office/powerpoint/2010/main" xmlns="" val="705290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a:bodyPr>
          <a:lstStyle/>
          <a:p>
            <a:pPr marL="265176" indent="-265176" fontAlgn="auto">
              <a:spcAft>
                <a:spcPts val="0"/>
              </a:spcAft>
              <a:buFont typeface="Wingdings 2"/>
              <a:buChar char=""/>
              <a:defRPr/>
            </a:pPr>
            <a:r>
              <a:rPr lang="nl-NL" dirty="0" smtClean="0"/>
              <a:t>Vocht</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Oedeem</a:t>
            </a:r>
          </a:p>
          <a:p>
            <a:pPr marL="548640" lvl="1" indent="-201168" fontAlgn="auto">
              <a:spcAft>
                <a:spcPts val="0"/>
              </a:spcAft>
              <a:buFont typeface="Verdana"/>
              <a:buChar char="◦"/>
              <a:defRPr/>
            </a:pPr>
            <a:r>
              <a:rPr lang="nl-NL" dirty="0" err="1" smtClean="0"/>
              <a:t>Hyponatriëmie</a:t>
            </a:r>
            <a:endParaRPr lang="nl-NL" dirty="0" smtClean="0"/>
          </a:p>
          <a:p>
            <a:pPr marL="548640" lvl="1" indent="-201168" fontAlgn="auto">
              <a:spcAft>
                <a:spcPts val="0"/>
              </a:spcAft>
              <a:buFont typeface="Verdana"/>
              <a:buChar char="◦"/>
              <a:defRPr/>
            </a:pPr>
            <a:endParaRPr lang="nl-NL" dirty="0"/>
          </a:p>
          <a:p>
            <a:pPr marL="786384" lvl="2" indent="-182880" fontAlgn="auto">
              <a:spcAft>
                <a:spcPts val="0"/>
              </a:spcAft>
              <a:buClr>
                <a:schemeClr val="accent2">
                  <a:tint val="85000"/>
                  <a:satMod val="285000"/>
                </a:schemeClr>
              </a:buClr>
              <a:buFont typeface="Wingdings 2"/>
              <a:buChar char=""/>
              <a:defRPr/>
            </a:pPr>
            <a:r>
              <a:rPr lang="nl-NL" dirty="0" smtClean="0"/>
              <a:t>Vochtbeperking? </a:t>
            </a:r>
          </a:p>
          <a:p>
            <a:pPr marL="786384" lvl="2" indent="-182880" fontAlgn="auto">
              <a:spcAft>
                <a:spcPts val="0"/>
              </a:spcAft>
              <a:buClr>
                <a:schemeClr val="accent2">
                  <a:tint val="85000"/>
                  <a:satMod val="285000"/>
                </a:schemeClr>
              </a:buClr>
              <a:buFont typeface="Wingdings 2"/>
              <a:buChar char=""/>
              <a:defRPr/>
            </a:pPr>
            <a:endParaRPr lang="nl-NL" dirty="0"/>
          </a:p>
          <a:p>
            <a:pPr marL="1024128" lvl="3" indent="-182880" fontAlgn="auto">
              <a:spcBef>
                <a:spcPts val="230"/>
              </a:spcBef>
              <a:spcAft>
                <a:spcPts val="0"/>
              </a:spcAft>
              <a:buClr>
                <a:schemeClr val="accent2">
                  <a:tint val="85000"/>
                  <a:satMod val="285000"/>
                </a:schemeClr>
              </a:buClr>
              <a:buFont typeface="Verdana"/>
              <a:buChar char="◦"/>
              <a:defRPr/>
            </a:pPr>
            <a:r>
              <a:rPr lang="nl-NL" dirty="0" smtClean="0"/>
              <a:t>DNN WG Richtlijnen:</a:t>
            </a:r>
          </a:p>
          <a:p>
            <a:pPr marL="841248" lvl="3" indent="0" fontAlgn="auto">
              <a:spcBef>
                <a:spcPts val="230"/>
              </a:spcBef>
              <a:spcAft>
                <a:spcPts val="0"/>
              </a:spcAft>
              <a:buClr>
                <a:schemeClr val="accent2">
                  <a:tint val="85000"/>
                  <a:satMod val="285000"/>
                </a:schemeClr>
              </a:buClr>
              <a:buNone/>
              <a:defRPr/>
            </a:pPr>
            <a:r>
              <a:rPr lang="nl-NL" dirty="0" smtClean="0"/>
              <a:t>  Alleen bij </a:t>
            </a:r>
            <a:r>
              <a:rPr lang="nl-NL" dirty="0" err="1" smtClean="0"/>
              <a:t>hyponatriëmie</a:t>
            </a:r>
            <a:endParaRPr lang="nl-NL" dirty="0" smtClean="0"/>
          </a:p>
          <a:p>
            <a:pPr marL="841248" lvl="3" indent="0" fontAlgn="auto">
              <a:spcBef>
                <a:spcPts val="230"/>
              </a:spcBef>
              <a:spcAft>
                <a:spcPts val="0"/>
              </a:spcAft>
              <a:buClr>
                <a:schemeClr val="accent2">
                  <a:tint val="85000"/>
                  <a:satMod val="285000"/>
                </a:schemeClr>
              </a:buClr>
              <a:buNone/>
              <a:defRPr/>
            </a:pPr>
            <a:r>
              <a:rPr lang="nl-NL" dirty="0"/>
              <a:t> </a:t>
            </a:r>
            <a:r>
              <a:rPr lang="nl-NL" dirty="0" smtClean="0"/>
              <a:t> Voorkom </a:t>
            </a:r>
            <a:r>
              <a:rPr lang="nl-NL" smtClean="0"/>
              <a:t>excessieve vochtinname</a:t>
            </a:r>
            <a:endParaRPr lang="nl-NL"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a:bodyPr>
          <a:lstStyle/>
          <a:p>
            <a:pPr marL="265176" indent="-265176" fontAlgn="auto">
              <a:spcAft>
                <a:spcPts val="0"/>
              </a:spcAft>
              <a:buFont typeface="Wingdings 2"/>
              <a:buChar char=""/>
              <a:defRPr/>
            </a:pPr>
            <a:r>
              <a:rPr lang="nl-NL" dirty="0" smtClean="0"/>
              <a:t>Calcium en vit. D</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Bij gebruik </a:t>
            </a:r>
            <a:r>
              <a:rPr lang="nl-NL" dirty="0"/>
              <a:t>prednison </a:t>
            </a:r>
            <a:r>
              <a:rPr lang="nl-NL" dirty="0" smtClean="0"/>
              <a:t>kans op osteoporose</a:t>
            </a:r>
          </a:p>
          <a:p>
            <a:pPr marL="548640" lvl="1" indent="-201168" fontAlgn="auto">
              <a:spcAft>
                <a:spcPts val="0"/>
              </a:spcAft>
              <a:buFont typeface="Verdana"/>
              <a:buChar char="◦"/>
              <a:defRPr/>
            </a:pPr>
            <a:endParaRPr lang="nl-NL" dirty="0"/>
          </a:p>
          <a:p>
            <a:pPr marL="786765" lvl="2" indent="-201168" fontAlgn="auto">
              <a:spcAft>
                <a:spcPts val="0"/>
              </a:spcAft>
              <a:buFont typeface="Verdana"/>
              <a:buChar char="◦"/>
              <a:defRPr/>
            </a:pPr>
            <a:r>
              <a:rPr lang="nl-NL" dirty="0" smtClean="0"/>
              <a:t>Suppletie</a:t>
            </a:r>
            <a:r>
              <a:rPr lang="nl-NL" dirty="0"/>
              <a:t>?</a:t>
            </a:r>
            <a:endParaRPr lang="nl-NL" dirty="0" smtClean="0"/>
          </a:p>
          <a:p>
            <a:pPr marL="603504" lvl="2" indent="0" fontAlgn="auto">
              <a:spcAft>
                <a:spcPts val="0"/>
              </a:spcAft>
              <a:buClr>
                <a:schemeClr val="accent2">
                  <a:tint val="85000"/>
                  <a:satMod val="285000"/>
                </a:schemeClr>
              </a:buClr>
              <a:buNone/>
              <a:defRPr/>
            </a:pPr>
            <a:endParaRPr lang="nl-NL" dirty="0"/>
          </a:p>
          <a:p>
            <a:pPr marL="1024128" lvl="3" indent="-182880" fontAlgn="auto">
              <a:spcBef>
                <a:spcPts val="230"/>
              </a:spcBef>
              <a:spcAft>
                <a:spcPts val="0"/>
              </a:spcAft>
              <a:buClr>
                <a:schemeClr val="accent2">
                  <a:tint val="85000"/>
                  <a:satMod val="285000"/>
                </a:schemeClr>
              </a:buClr>
              <a:buFont typeface="Verdana"/>
              <a:buChar char="◦"/>
              <a:defRPr/>
            </a:pPr>
            <a:r>
              <a:rPr lang="nl-NL" dirty="0" smtClean="0"/>
              <a:t>DNN WG Richtlijnen:</a:t>
            </a:r>
          </a:p>
          <a:p>
            <a:pPr marL="841248" lvl="3" indent="0" fontAlgn="auto">
              <a:spcBef>
                <a:spcPts val="230"/>
              </a:spcBef>
              <a:spcAft>
                <a:spcPts val="0"/>
              </a:spcAft>
              <a:buClr>
                <a:schemeClr val="accent2">
                  <a:tint val="85000"/>
                  <a:satMod val="285000"/>
                </a:schemeClr>
              </a:buClr>
              <a:buNone/>
              <a:defRPr/>
            </a:pPr>
            <a:r>
              <a:rPr lang="nl-NL" dirty="0" smtClean="0"/>
              <a:t>  Adequate hoeveelheid calcium en vit. D</a:t>
            </a:r>
            <a:endParaRPr lang="nl-NL" dirty="0"/>
          </a:p>
        </p:txBody>
      </p:sp>
    </p:spTree>
    <p:extLst>
      <p:ext uri="{BB962C8B-B14F-4D97-AF65-F5344CB8AC3E}">
        <p14:creationId xmlns:p14="http://schemas.microsoft.com/office/powerpoint/2010/main" xmlns="" val="2347354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a:bodyPr>
          <a:lstStyle/>
          <a:p>
            <a:pPr marL="265176" indent="-265176" fontAlgn="auto">
              <a:spcAft>
                <a:spcPts val="0"/>
              </a:spcAft>
              <a:buFont typeface="Wingdings 2"/>
              <a:buChar char=""/>
              <a:defRPr/>
            </a:pPr>
            <a:r>
              <a:rPr lang="nl-NL" dirty="0" smtClean="0"/>
              <a:t>Voedingstoestand</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Risico op achteruitgang voedingstoestand</a:t>
            </a:r>
          </a:p>
          <a:p>
            <a:pPr marL="548640" lvl="1" indent="-201168" fontAlgn="auto">
              <a:spcAft>
                <a:spcPts val="0"/>
              </a:spcAft>
              <a:buFont typeface="Verdana"/>
              <a:buChar char="◦"/>
              <a:defRPr/>
            </a:pPr>
            <a:endParaRPr lang="nl-NL" dirty="0"/>
          </a:p>
          <a:p>
            <a:pPr marL="786765" lvl="2" indent="-201168" fontAlgn="auto">
              <a:spcAft>
                <a:spcPts val="0"/>
              </a:spcAft>
              <a:buFont typeface="Verdana"/>
              <a:buChar char="◦"/>
              <a:defRPr/>
            </a:pPr>
            <a:r>
              <a:rPr lang="nl-NL" dirty="0" smtClean="0"/>
              <a:t>Vol gevoel door oedeem</a:t>
            </a:r>
          </a:p>
          <a:p>
            <a:pPr marL="786765" lvl="2" indent="-201168" fontAlgn="auto">
              <a:spcAft>
                <a:spcPts val="0"/>
              </a:spcAft>
              <a:buFont typeface="Verdana"/>
              <a:buChar char="◦"/>
              <a:defRPr/>
            </a:pPr>
            <a:r>
              <a:rPr lang="nl-NL" dirty="0" smtClean="0"/>
              <a:t>Bijwerking medicatie</a:t>
            </a:r>
          </a:p>
          <a:p>
            <a:pPr marL="786765" lvl="2" indent="-201168" fontAlgn="auto">
              <a:spcAft>
                <a:spcPts val="0"/>
              </a:spcAft>
              <a:buFont typeface="Verdana"/>
              <a:buChar char="◦"/>
              <a:defRPr/>
            </a:pPr>
            <a:r>
              <a:rPr lang="nl-NL" dirty="0" smtClean="0"/>
              <a:t>Natriumbeperking</a:t>
            </a:r>
          </a:p>
          <a:p>
            <a:pPr marL="548640" lvl="1" indent="-201168" fontAlgn="auto">
              <a:spcAft>
                <a:spcPts val="0"/>
              </a:spcAft>
              <a:buFont typeface="Verdana"/>
              <a:buChar char="◦"/>
              <a:defRPr/>
            </a:pPr>
            <a:endParaRPr lang="nl-NL" dirty="0"/>
          </a:p>
          <a:p>
            <a:pPr marL="1024128" lvl="3" indent="-182880" fontAlgn="auto">
              <a:spcBef>
                <a:spcPts val="230"/>
              </a:spcBef>
              <a:spcAft>
                <a:spcPts val="0"/>
              </a:spcAft>
              <a:buClr>
                <a:schemeClr val="accent2">
                  <a:tint val="85000"/>
                  <a:satMod val="285000"/>
                </a:schemeClr>
              </a:buClr>
              <a:buFont typeface="Verdana"/>
              <a:buChar char="◦"/>
              <a:defRPr/>
            </a:pPr>
            <a:r>
              <a:rPr lang="nl-NL" dirty="0" smtClean="0"/>
              <a:t>DNN WG Richtlijnen:</a:t>
            </a:r>
          </a:p>
          <a:p>
            <a:pPr marL="841248" lvl="3" indent="0" fontAlgn="auto">
              <a:spcBef>
                <a:spcPts val="230"/>
              </a:spcBef>
              <a:spcAft>
                <a:spcPts val="0"/>
              </a:spcAft>
              <a:buClr>
                <a:schemeClr val="accent2">
                  <a:tint val="85000"/>
                  <a:satMod val="285000"/>
                </a:schemeClr>
              </a:buClr>
              <a:buNone/>
              <a:defRPr/>
            </a:pPr>
            <a:r>
              <a:rPr lang="nl-NL" dirty="0" smtClean="0"/>
              <a:t>  Wees hier alert op!</a:t>
            </a:r>
          </a:p>
          <a:p>
            <a:pPr marL="841248" lvl="3" indent="0" fontAlgn="auto">
              <a:spcBef>
                <a:spcPts val="230"/>
              </a:spcBef>
              <a:spcAft>
                <a:spcPts val="0"/>
              </a:spcAft>
              <a:buClr>
                <a:schemeClr val="accent2">
                  <a:tint val="85000"/>
                  <a:satMod val="285000"/>
                </a:schemeClr>
              </a:buClr>
              <a:buNone/>
              <a:defRPr/>
            </a:pPr>
            <a:endParaRPr lang="nl-NL" dirty="0"/>
          </a:p>
        </p:txBody>
      </p:sp>
    </p:spTree>
    <p:extLst>
      <p:ext uri="{BB962C8B-B14F-4D97-AF65-F5344CB8AC3E}">
        <p14:creationId xmlns:p14="http://schemas.microsoft.com/office/powerpoint/2010/main" xmlns="" val="4174817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502920" y="530352"/>
            <a:ext cx="8183880" cy="4770856"/>
          </a:xfrm>
        </p:spPr>
        <p:txBody>
          <a:bodyPr/>
          <a:lstStyle/>
          <a:p>
            <a:r>
              <a:rPr lang="nl-NL" dirty="0" smtClean="0"/>
              <a:t>Overige aandachtspunten</a:t>
            </a:r>
          </a:p>
          <a:p>
            <a:endParaRPr lang="nl-NL" dirty="0" smtClean="0"/>
          </a:p>
          <a:p>
            <a:pPr lvl="1"/>
            <a:r>
              <a:rPr lang="nl-NL" dirty="0" smtClean="0"/>
              <a:t>Zover mogelijk Richtlijnen Goede Voeding</a:t>
            </a:r>
          </a:p>
          <a:p>
            <a:pPr lvl="1"/>
            <a:endParaRPr lang="nl-NL" dirty="0" smtClean="0"/>
          </a:p>
          <a:p>
            <a:pPr lvl="1"/>
            <a:r>
              <a:rPr lang="nl-NL" dirty="0" smtClean="0"/>
              <a:t>Indien nodig Kaliumbeperkt </a:t>
            </a:r>
          </a:p>
          <a:p>
            <a:pPr lvl="2">
              <a:buNone/>
            </a:pPr>
            <a:r>
              <a:rPr lang="nl-NL" dirty="0" smtClean="0"/>
              <a:t>(bij </a:t>
            </a:r>
            <a:r>
              <a:rPr lang="nl-NL" dirty="0" err="1" smtClean="0"/>
              <a:t>ACE-i</a:t>
            </a:r>
            <a:r>
              <a:rPr lang="nl-NL" dirty="0" smtClean="0"/>
              <a:t> of ARB kan hyperkaliëmie ontstaan)</a:t>
            </a:r>
          </a:p>
          <a:p>
            <a:pPr lvl="1">
              <a:buNone/>
            </a:pPr>
            <a:endParaRPr lang="nl-NL" dirty="0" smtClean="0"/>
          </a:p>
          <a:p>
            <a:pPr lvl="1"/>
            <a:r>
              <a:rPr lang="nl-NL" dirty="0" smtClean="0"/>
              <a:t>Voorkomen van ongewenst overgewicht</a:t>
            </a:r>
          </a:p>
          <a:p>
            <a:pPr lvl="2">
              <a:buNone/>
            </a:pPr>
            <a:r>
              <a:rPr lang="nl-NL" dirty="0" smtClean="0"/>
              <a:t>(als reactie op gebruikt prednison)</a:t>
            </a:r>
          </a:p>
          <a:p>
            <a:pPr lvl="2">
              <a:buNone/>
            </a:pPr>
            <a:endParaRPr lang="nl-NL" dirty="0" smtClean="0"/>
          </a:p>
          <a:p>
            <a:pPr lvl="1"/>
            <a:r>
              <a:rPr lang="nl-NL" dirty="0" smtClean="0"/>
              <a:t>Bij </a:t>
            </a:r>
            <a:r>
              <a:rPr lang="nl-NL" dirty="0" err="1" smtClean="0"/>
              <a:t>immunosuppressiva</a:t>
            </a:r>
            <a:r>
              <a:rPr lang="nl-NL" dirty="0" smtClean="0"/>
              <a:t> aandacht voor voedselveiligheid</a:t>
            </a:r>
          </a:p>
          <a:p>
            <a:pPr lvl="2">
              <a:buNone/>
            </a:pPr>
            <a:endParaRPr lang="nl-NL" dirty="0" smtClean="0"/>
          </a:p>
          <a:p>
            <a:pPr lvl="1"/>
            <a:endParaRPr lang="nl-NL"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dirty="0">
              <a:solidFill>
                <a:schemeClr val="accent1">
                  <a:tint val="88000"/>
                  <a:satMod val="150000"/>
                </a:schemeClr>
              </a:solidFill>
            </a:endParaRPr>
          </a:p>
        </p:txBody>
      </p:sp>
      <p:sp>
        <p:nvSpPr>
          <p:cNvPr id="14338" name="Tijdelijke aanduiding voor inhoud 2"/>
          <p:cNvSpPr>
            <a:spLocks noGrp="1"/>
          </p:cNvSpPr>
          <p:nvPr>
            <p:ph idx="1"/>
          </p:nvPr>
        </p:nvSpPr>
        <p:spPr>
          <a:xfrm>
            <a:off x="503238" y="530225"/>
            <a:ext cx="8183562" cy="4187825"/>
          </a:xfrm>
        </p:spPr>
        <p:txBody>
          <a:bodyPr/>
          <a:lstStyle/>
          <a:p>
            <a:r>
              <a:rPr lang="nl-NL" dirty="0" smtClean="0"/>
              <a:t>Werkgroep richtlijnen DNN</a:t>
            </a:r>
          </a:p>
          <a:p>
            <a:pPr marL="0" indent="0">
              <a:buNone/>
            </a:pPr>
            <a:endParaRPr lang="nl-NL" dirty="0" smtClean="0"/>
          </a:p>
          <a:p>
            <a:pPr lvl="1"/>
            <a:r>
              <a:rPr lang="nl-NL" dirty="0" smtClean="0"/>
              <a:t>Hans Brands</a:t>
            </a:r>
          </a:p>
          <a:p>
            <a:pPr lvl="1"/>
            <a:r>
              <a:rPr lang="nl-NL" dirty="0" smtClean="0"/>
              <a:t>Angelique van </a:t>
            </a:r>
            <a:r>
              <a:rPr lang="nl-NL" dirty="0" err="1" smtClean="0"/>
              <a:t>Empel</a:t>
            </a:r>
            <a:endParaRPr lang="nl-NL" dirty="0" smtClean="0"/>
          </a:p>
          <a:p>
            <a:pPr lvl="1"/>
            <a:r>
              <a:rPr lang="nl-NL" dirty="0" smtClean="0"/>
              <a:t>Sophie </a:t>
            </a:r>
            <a:r>
              <a:rPr lang="nl-NL" dirty="0" err="1" smtClean="0"/>
              <a:t>Luderer</a:t>
            </a:r>
            <a:endParaRPr lang="nl-NL" dirty="0" smtClean="0"/>
          </a:p>
          <a:p>
            <a:pPr lvl="1"/>
            <a:r>
              <a:rPr lang="nl-NL" dirty="0" smtClean="0"/>
              <a:t>Eefje van Leeuwen</a:t>
            </a:r>
          </a:p>
          <a:p>
            <a:pPr lvl="1"/>
            <a:r>
              <a:rPr lang="nl-NL" dirty="0" smtClean="0"/>
              <a:t>Inez Jans</a:t>
            </a:r>
          </a:p>
          <a:p>
            <a:pPr lvl="1"/>
            <a:r>
              <a:rPr lang="nl-NL" dirty="0" smtClean="0"/>
              <a:t>Marianne van der Slik</a:t>
            </a:r>
          </a:p>
          <a:p>
            <a:pPr lvl="1"/>
            <a:r>
              <a:rPr lang="nl-NL" dirty="0" smtClean="0"/>
              <a:t>Anke Vroomen</a:t>
            </a:r>
          </a:p>
          <a:p>
            <a:pPr lvl="1"/>
            <a:endParaRPr lang="nl-NL"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a:xfrm>
            <a:off x="502920" y="530352"/>
            <a:ext cx="8183880" cy="4770856"/>
          </a:xfrm>
        </p:spPr>
        <p:txBody>
          <a:bodyPr/>
          <a:lstStyle/>
          <a:p>
            <a:r>
              <a:rPr lang="nl-NL" dirty="0" smtClean="0"/>
              <a:t>Overige aandachtspunten</a:t>
            </a:r>
          </a:p>
          <a:p>
            <a:pPr lvl="2">
              <a:buNone/>
            </a:pPr>
            <a:endParaRPr lang="nl-NL" dirty="0" smtClean="0"/>
          </a:p>
          <a:p>
            <a:pPr lvl="1"/>
            <a:r>
              <a:rPr lang="nl-NL" dirty="0" smtClean="0"/>
              <a:t>Bij </a:t>
            </a:r>
            <a:r>
              <a:rPr lang="nl-NL" dirty="0" err="1" smtClean="0"/>
              <a:t>immunosuppressiva</a:t>
            </a:r>
            <a:r>
              <a:rPr lang="nl-NL" dirty="0" smtClean="0"/>
              <a:t> aandacht voor voedselveiligheid</a:t>
            </a:r>
          </a:p>
          <a:p>
            <a:pPr lvl="1"/>
            <a:endParaRPr lang="nl-NL" dirty="0" smtClean="0"/>
          </a:p>
          <a:p>
            <a:pPr lvl="1"/>
            <a:r>
              <a:rPr lang="nl-NL" dirty="0" smtClean="0"/>
              <a:t>Tevens nierfalen:</a:t>
            </a:r>
          </a:p>
          <a:p>
            <a:pPr lvl="2"/>
            <a:r>
              <a:rPr lang="nl-NL" dirty="0" smtClean="0"/>
              <a:t>Zie richtlijn chronisch nierfalen</a:t>
            </a:r>
          </a:p>
          <a:p>
            <a:pPr lvl="2"/>
            <a:r>
              <a:rPr lang="nl-NL" dirty="0" smtClean="0"/>
              <a:t>Ontraden van sterfruit</a:t>
            </a:r>
          </a:p>
          <a:p>
            <a:pPr lvl="2">
              <a:buNone/>
            </a:pPr>
            <a:endParaRPr lang="nl-NL" dirty="0" smtClean="0"/>
          </a:p>
          <a:p>
            <a:pPr lvl="1"/>
            <a:endParaRPr lang="nl-NL" dirty="0"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r>
              <a:rPr lang="nl-NL" dirty="0" smtClean="0">
                <a:solidFill>
                  <a:schemeClr val="accent1">
                    <a:tint val="88000"/>
                    <a:satMod val="150000"/>
                  </a:schemeClr>
                </a:solidFill>
              </a:rPr>
              <a:t>Bedankt voor jullie aandacht</a:t>
            </a:r>
            <a:endParaRPr lang="nl-NL" dirty="0">
              <a:solidFill>
                <a:schemeClr val="accent1">
                  <a:tint val="88000"/>
                  <a:satMod val="150000"/>
                </a:schemeClr>
              </a:solidFill>
            </a:endParaRPr>
          </a:p>
        </p:txBody>
      </p:sp>
      <p:sp>
        <p:nvSpPr>
          <p:cNvPr id="27650" name="Tijdelijke aanduiding voor inhoud 2"/>
          <p:cNvSpPr>
            <a:spLocks noGrp="1"/>
          </p:cNvSpPr>
          <p:nvPr>
            <p:ph idx="1"/>
          </p:nvPr>
        </p:nvSpPr>
        <p:spPr>
          <a:xfrm>
            <a:off x="503238" y="530225"/>
            <a:ext cx="8183562" cy="4187825"/>
          </a:xfrm>
        </p:spPr>
        <p:txBody>
          <a:bodyPr/>
          <a:lstStyle/>
          <a:p>
            <a:r>
              <a:rPr lang="nl-NL" smtClean="0"/>
              <a:t>Vragen?</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15362" name="Tijdelijke aanduiding voor inhoud 2"/>
          <p:cNvSpPr>
            <a:spLocks noGrp="1"/>
          </p:cNvSpPr>
          <p:nvPr>
            <p:ph idx="1"/>
          </p:nvPr>
        </p:nvSpPr>
        <p:spPr>
          <a:xfrm>
            <a:off x="503238" y="530225"/>
            <a:ext cx="8183562" cy="4187825"/>
          </a:xfrm>
        </p:spPr>
        <p:txBody>
          <a:bodyPr/>
          <a:lstStyle/>
          <a:p>
            <a:endParaRPr lang="nl-NL" dirty="0" smtClean="0"/>
          </a:p>
          <a:p>
            <a:endParaRPr lang="nl-NL" dirty="0" smtClean="0"/>
          </a:p>
          <a:p>
            <a:r>
              <a:rPr lang="nl-NL" dirty="0" smtClean="0"/>
              <a:t>Agenda</a:t>
            </a:r>
          </a:p>
          <a:p>
            <a:endParaRPr lang="nl-NL" dirty="0" smtClean="0"/>
          </a:p>
          <a:p>
            <a:pPr lvl="1"/>
            <a:r>
              <a:rPr lang="nl-NL" dirty="0" smtClean="0"/>
              <a:t>Zorgstandaard nefrotisch syndroom</a:t>
            </a:r>
          </a:p>
          <a:p>
            <a:pPr lvl="1"/>
            <a:r>
              <a:rPr lang="nl-NL" dirty="0" smtClean="0"/>
              <a:t>Dieetrichtlijn nefrotisch syndroom</a:t>
            </a:r>
          </a:p>
          <a:p>
            <a:pPr lvl="1"/>
            <a:r>
              <a:rPr lang="nl-NL" dirty="0" smtClean="0"/>
              <a:t>Vragen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dirty="0">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fontScale="92500" lnSpcReduction="10000"/>
          </a:bodyPr>
          <a:lstStyle/>
          <a:p>
            <a:pPr marL="265176" indent="-265176" fontAlgn="auto">
              <a:spcAft>
                <a:spcPts val="0"/>
              </a:spcAft>
              <a:buFont typeface="Wingdings 2"/>
              <a:buChar char=""/>
              <a:defRPr/>
            </a:pPr>
            <a:endParaRPr lang="nl-NL" dirty="0" smtClean="0"/>
          </a:p>
          <a:p>
            <a:pPr marL="265176" indent="-265176" fontAlgn="auto">
              <a:spcAft>
                <a:spcPts val="0"/>
              </a:spcAft>
              <a:buFont typeface="Wingdings 2"/>
              <a:buChar char=""/>
              <a:defRPr/>
            </a:pPr>
            <a:r>
              <a:rPr lang="nl-NL" dirty="0" smtClean="0"/>
              <a:t>Zorgstandaard nefrotisch syndroom</a:t>
            </a:r>
          </a:p>
          <a:p>
            <a:pPr marL="0" indent="0" fontAlgn="auto">
              <a:spcAft>
                <a:spcPts val="0"/>
              </a:spcAft>
              <a:buFont typeface="Wingdings 2"/>
              <a:buNone/>
              <a:defRPr/>
            </a:pPr>
            <a:endParaRPr lang="nl-NL" dirty="0"/>
          </a:p>
          <a:p>
            <a:pPr marL="548640" lvl="1" indent="-201168" fontAlgn="auto">
              <a:spcAft>
                <a:spcPts val="0"/>
              </a:spcAft>
              <a:buFont typeface="Verdana"/>
              <a:buChar char="◦"/>
              <a:defRPr/>
            </a:pPr>
            <a:r>
              <a:rPr lang="nl-NL" dirty="0" smtClean="0"/>
              <a:t>Beschrijving van de wenselijke behandeling van patiënten </a:t>
            </a:r>
          </a:p>
          <a:p>
            <a:pPr marL="548640" lvl="1" indent="-201168" fontAlgn="auto">
              <a:spcAft>
                <a:spcPts val="0"/>
              </a:spcAft>
              <a:buFont typeface="Verdana"/>
              <a:buChar char="◦"/>
              <a:defRPr/>
            </a:pPr>
            <a:r>
              <a:rPr lang="nl-NL" dirty="0" smtClean="0"/>
              <a:t>Geschreven voor zorgverleners</a:t>
            </a:r>
          </a:p>
          <a:p>
            <a:pPr marL="548640" lvl="1" indent="-201168" fontAlgn="auto">
              <a:spcAft>
                <a:spcPts val="0"/>
              </a:spcAft>
              <a:buFont typeface="Verdana"/>
              <a:buChar char="◦"/>
              <a:defRPr/>
            </a:pPr>
            <a:r>
              <a:rPr lang="nl-NL" dirty="0" smtClean="0"/>
              <a:t>Belangrijke plaats voor diëtist in multidisciplinair team</a:t>
            </a:r>
          </a:p>
          <a:p>
            <a:pPr marL="548640" lvl="1" indent="-201168" fontAlgn="auto">
              <a:spcAft>
                <a:spcPts val="0"/>
              </a:spcAft>
              <a:buFont typeface="Verdana"/>
              <a:buChar char="◦"/>
              <a:defRPr/>
            </a:pPr>
            <a:r>
              <a:rPr lang="nl-NL" dirty="0" smtClean="0"/>
              <a:t>Profiel 4 van Zorgmodule Voeding (specialistische dieetbehandeling)</a:t>
            </a:r>
          </a:p>
          <a:p>
            <a:pPr marL="548640" lvl="1" indent="-201168" fontAlgn="auto">
              <a:spcAft>
                <a:spcPts val="0"/>
              </a:spcAft>
              <a:buFont typeface="Verdana"/>
              <a:buChar char="◦"/>
              <a:defRPr/>
            </a:pPr>
            <a:r>
              <a:rPr lang="nl-NL" u="sng" dirty="0" smtClean="0"/>
              <a:t>www.zorgstandaarden.net</a:t>
            </a:r>
          </a:p>
          <a:p>
            <a:pPr marL="548640" lvl="1" indent="-201168" fontAlgn="auto">
              <a:spcAft>
                <a:spcPts val="0"/>
              </a:spcAft>
              <a:buFont typeface="Verdana"/>
              <a:buChar char="◦"/>
              <a:defRPr/>
            </a:pPr>
            <a:endParaRPr lang="nl-NL"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a:bodyPr>
          <a:lstStyle/>
          <a:p>
            <a:pPr marL="265176" indent="-265176" fontAlgn="auto">
              <a:spcAft>
                <a:spcPts val="0"/>
              </a:spcAft>
              <a:buFont typeface="Wingdings 2"/>
              <a:buChar char=""/>
              <a:defRPr/>
            </a:pPr>
            <a:endParaRPr lang="nl-NL" dirty="0" smtClean="0"/>
          </a:p>
          <a:p>
            <a:pPr marL="265176" indent="-265176" fontAlgn="auto">
              <a:spcAft>
                <a:spcPts val="0"/>
              </a:spcAft>
              <a:buFont typeface="Wingdings 2"/>
              <a:buChar char=""/>
              <a:defRPr/>
            </a:pPr>
            <a:endParaRPr lang="nl-NL" dirty="0"/>
          </a:p>
          <a:p>
            <a:pPr marL="265176" indent="-265176" fontAlgn="auto">
              <a:spcAft>
                <a:spcPts val="0"/>
              </a:spcAft>
              <a:buFont typeface="Wingdings 2"/>
              <a:buChar char=""/>
              <a:defRPr/>
            </a:pPr>
            <a:r>
              <a:rPr lang="nl-NL" dirty="0" smtClean="0"/>
              <a:t>Dieetrichtlijn nefrotisch syndroom</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Geen recent protocol</a:t>
            </a:r>
          </a:p>
          <a:p>
            <a:pPr marL="548640" lvl="1" indent="-201168" fontAlgn="auto">
              <a:spcAft>
                <a:spcPts val="0"/>
              </a:spcAft>
              <a:buFont typeface="Verdana"/>
              <a:buChar char="◦"/>
              <a:defRPr/>
            </a:pPr>
            <a:r>
              <a:rPr lang="nl-NL" dirty="0" smtClean="0"/>
              <a:t>Artsenwijzer update 2013</a:t>
            </a:r>
            <a:endParaRPr lang="nl-NL"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a:bodyPr>
          <a:lstStyle/>
          <a:p>
            <a:pPr marL="265176" indent="-265176" fontAlgn="auto">
              <a:spcAft>
                <a:spcPts val="0"/>
              </a:spcAft>
              <a:buFont typeface="Wingdings 2"/>
              <a:buChar char=""/>
              <a:defRPr/>
            </a:pPr>
            <a:endParaRPr lang="nl-NL" dirty="0" smtClean="0"/>
          </a:p>
          <a:p>
            <a:pPr marL="265176" indent="-265176" fontAlgn="auto">
              <a:spcAft>
                <a:spcPts val="0"/>
              </a:spcAft>
              <a:buFont typeface="Wingdings 2"/>
              <a:buChar char=""/>
              <a:defRPr/>
            </a:pPr>
            <a:r>
              <a:rPr lang="nl-NL" dirty="0" smtClean="0"/>
              <a:t>Diagnose</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Proteïnurie </a:t>
            </a:r>
            <a:r>
              <a:rPr lang="nl-NL" dirty="0"/>
              <a:t>&gt; 3,5 gram/dag</a:t>
            </a:r>
          </a:p>
          <a:p>
            <a:pPr marL="548640" lvl="1" indent="-201168" fontAlgn="auto">
              <a:spcAft>
                <a:spcPts val="0"/>
              </a:spcAft>
              <a:buFont typeface="Verdana"/>
              <a:buChar char="◦"/>
              <a:defRPr/>
            </a:pPr>
            <a:r>
              <a:rPr lang="nl-NL" dirty="0" smtClean="0"/>
              <a:t>Laag </a:t>
            </a:r>
            <a:r>
              <a:rPr lang="nl-NL" dirty="0"/>
              <a:t>serumalbumine </a:t>
            </a:r>
            <a:r>
              <a:rPr lang="nl-NL" dirty="0" smtClean="0"/>
              <a:t>(&lt; 30 gram/l)</a:t>
            </a:r>
            <a:endParaRPr lang="nl-NL" dirty="0"/>
          </a:p>
          <a:p>
            <a:pPr marL="548640" lvl="1" indent="-201168" fontAlgn="auto">
              <a:spcAft>
                <a:spcPts val="0"/>
              </a:spcAft>
              <a:buFont typeface="Verdana"/>
              <a:buChar char="◦"/>
              <a:defRPr/>
            </a:pPr>
            <a:r>
              <a:rPr lang="nl-NL" dirty="0" smtClean="0"/>
              <a:t>Hoog </a:t>
            </a:r>
            <a:r>
              <a:rPr lang="nl-NL" dirty="0"/>
              <a:t>serumcholesterol</a:t>
            </a:r>
          </a:p>
          <a:p>
            <a:pPr marL="548640" lvl="1" indent="-201168" fontAlgn="auto">
              <a:spcAft>
                <a:spcPts val="0"/>
              </a:spcAft>
              <a:buFont typeface="Verdana"/>
              <a:buChar char="◦"/>
              <a:defRPr/>
            </a:pPr>
            <a:r>
              <a:rPr lang="nl-NL" dirty="0" smtClean="0"/>
              <a:t>Perifeer </a:t>
            </a:r>
            <a:r>
              <a:rPr lang="nl-NL" dirty="0"/>
              <a:t>oedeem</a:t>
            </a:r>
          </a:p>
          <a:p>
            <a:pPr marL="548640" lvl="1" indent="-201168" fontAlgn="auto">
              <a:spcAft>
                <a:spcPts val="0"/>
              </a:spcAft>
              <a:buFont typeface="Verdana"/>
              <a:buChar char="◦"/>
              <a:defRPr/>
            </a:pPr>
            <a:endParaRPr lang="nl-NL" dirty="0" smtClean="0"/>
          </a:p>
          <a:p>
            <a:pPr marL="548640" lvl="1" indent="-201168" fontAlgn="auto">
              <a:spcAft>
                <a:spcPts val="0"/>
              </a:spcAft>
              <a:buFont typeface="Verdana"/>
              <a:buChar char="◦"/>
              <a:defRPr/>
            </a:pPr>
            <a:endParaRPr lang="nl-NL"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Nefrotisch syndroom?</a:t>
            </a:r>
            <a:endParaRPr lang="nl-NL" dirty="0"/>
          </a:p>
        </p:txBody>
      </p:sp>
      <p:sp>
        <p:nvSpPr>
          <p:cNvPr id="3" name="Tijdelijke aanduiding voor inhoud 2"/>
          <p:cNvSpPr>
            <a:spLocks noGrp="1"/>
          </p:cNvSpPr>
          <p:nvPr>
            <p:ph idx="1"/>
          </p:nvPr>
        </p:nvSpPr>
        <p:spPr/>
        <p:txBody>
          <a:bodyPr/>
          <a:lstStyle/>
          <a:p>
            <a:r>
              <a:rPr lang="nl-NL" dirty="0" smtClean="0"/>
              <a:t>Mevrouw L. </a:t>
            </a:r>
          </a:p>
          <a:p>
            <a:pPr lvl="1"/>
            <a:r>
              <a:rPr lang="nl-NL" dirty="0" smtClean="0"/>
              <a:t>Klachten:</a:t>
            </a:r>
          </a:p>
          <a:p>
            <a:pPr lvl="2"/>
            <a:r>
              <a:rPr lang="nl-NL" dirty="0" smtClean="0"/>
              <a:t>Progressief oedeem in de benen</a:t>
            </a:r>
          </a:p>
          <a:p>
            <a:pPr lvl="1"/>
            <a:r>
              <a:rPr lang="nl-NL" dirty="0" smtClean="0"/>
              <a:t>Bloed: </a:t>
            </a:r>
          </a:p>
          <a:p>
            <a:pPr lvl="2"/>
            <a:r>
              <a:rPr lang="nl-NL" dirty="0"/>
              <a:t>Albumine 15 gram/l</a:t>
            </a:r>
          </a:p>
          <a:p>
            <a:pPr lvl="2"/>
            <a:r>
              <a:rPr lang="nl-NL" dirty="0"/>
              <a:t>Cholesterol 16 </a:t>
            </a:r>
            <a:r>
              <a:rPr lang="nl-NL" dirty="0" err="1"/>
              <a:t>mmol</a:t>
            </a:r>
            <a:r>
              <a:rPr lang="nl-NL" dirty="0"/>
              <a:t>/l</a:t>
            </a:r>
          </a:p>
          <a:p>
            <a:pPr lvl="2"/>
            <a:r>
              <a:rPr lang="nl-NL" dirty="0"/>
              <a:t>HDL 2,27 </a:t>
            </a:r>
            <a:r>
              <a:rPr lang="nl-NL" dirty="0" err="1"/>
              <a:t>mmol</a:t>
            </a:r>
            <a:r>
              <a:rPr lang="nl-NL" dirty="0"/>
              <a:t>/l</a:t>
            </a:r>
          </a:p>
          <a:p>
            <a:pPr lvl="2"/>
            <a:r>
              <a:rPr lang="nl-NL" dirty="0"/>
              <a:t>LDL 12,51 </a:t>
            </a:r>
            <a:r>
              <a:rPr lang="nl-NL" dirty="0" err="1"/>
              <a:t>mmol</a:t>
            </a:r>
            <a:r>
              <a:rPr lang="nl-NL" dirty="0"/>
              <a:t>/l</a:t>
            </a:r>
          </a:p>
          <a:p>
            <a:pPr lvl="2"/>
            <a:r>
              <a:rPr lang="nl-NL" dirty="0"/>
              <a:t>TG 2,8 </a:t>
            </a:r>
            <a:r>
              <a:rPr lang="nl-NL" dirty="0" err="1" smtClean="0"/>
              <a:t>mmol</a:t>
            </a:r>
            <a:r>
              <a:rPr lang="nl-NL" dirty="0" smtClean="0"/>
              <a:t>/l</a:t>
            </a:r>
          </a:p>
          <a:p>
            <a:pPr lvl="1"/>
            <a:r>
              <a:rPr lang="nl-NL" dirty="0" smtClean="0"/>
              <a:t>Urine:</a:t>
            </a:r>
          </a:p>
          <a:p>
            <a:pPr lvl="2"/>
            <a:r>
              <a:rPr lang="nl-NL" dirty="0" smtClean="0"/>
              <a:t>Eiwit: 9,8 gram/l</a:t>
            </a:r>
          </a:p>
          <a:p>
            <a:pPr lvl="1"/>
            <a:endParaRPr lang="nl-NL" dirty="0" smtClean="0"/>
          </a:p>
        </p:txBody>
      </p:sp>
    </p:spTree>
    <p:extLst>
      <p:ext uri="{BB962C8B-B14F-4D97-AF65-F5344CB8AC3E}">
        <p14:creationId xmlns:p14="http://schemas.microsoft.com/office/powerpoint/2010/main" xmlns="" val="35991681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a:bodyPr>
          <a:lstStyle/>
          <a:p>
            <a:pPr marL="265176" indent="-265176" fontAlgn="auto">
              <a:spcAft>
                <a:spcPts val="0"/>
              </a:spcAft>
              <a:buFont typeface="Wingdings 2"/>
              <a:buChar char=""/>
              <a:defRPr/>
            </a:pPr>
            <a:r>
              <a:rPr lang="nl-NL" dirty="0" smtClean="0"/>
              <a:t>Oorzaken</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Volwassenen</a:t>
            </a:r>
          </a:p>
          <a:p>
            <a:pPr marL="786384" lvl="2" indent="-182880" fontAlgn="auto">
              <a:spcAft>
                <a:spcPts val="0"/>
              </a:spcAft>
              <a:buClr>
                <a:schemeClr val="accent2">
                  <a:tint val="85000"/>
                  <a:satMod val="285000"/>
                </a:schemeClr>
              </a:buClr>
              <a:buFont typeface="Wingdings 2"/>
              <a:buChar char=""/>
              <a:defRPr/>
            </a:pPr>
            <a:r>
              <a:rPr lang="nl-NL" dirty="0" smtClean="0"/>
              <a:t>30% door DM, SLE, </a:t>
            </a:r>
            <a:r>
              <a:rPr lang="nl-NL" dirty="0" err="1" smtClean="0"/>
              <a:t>amyloidose</a:t>
            </a:r>
            <a:endParaRPr lang="nl-NL" dirty="0" smtClean="0"/>
          </a:p>
          <a:p>
            <a:pPr marL="603504" lvl="2" indent="0" fontAlgn="auto">
              <a:spcAft>
                <a:spcPts val="0"/>
              </a:spcAft>
              <a:buClr>
                <a:schemeClr val="accent2">
                  <a:tint val="85000"/>
                  <a:satMod val="285000"/>
                </a:schemeClr>
              </a:buClr>
              <a:buFont typeface="Wingdings 2"/>
              <a:buNone/>
              <a:defRPr/>
            </a:pPr>
            <a:endParaRPr lang="nl-NL" dirty="0" smtClean="0"/>
          </a:p>
          <a:p>
            <a:pPr marL="548640" lvl="1" indent="-201168" fontAlgn="auto">
              <a:spcAft>
                <a:spcPts val="0"/>
              </a:spcAft>
              <a:buFont typeface="Verdana"/>
              <a:buChar char="◦"/>
              <a:defRPr/>
            </a:pPr>
            <a:r>
              <a:rPr lang="nl-NL" dirty="0" smtClean="0"/>
              <a:t>Kinderen</a:t>
            </a:r>
          </a:p>
          <a:p>
            <a:pPr marL="786384" lvl="2" indent="-182880" fontAlgn="auto">
              <a:spcAft>
                <a:spcPts val="0"/>
              </a:spcAft>
              <a:buClr>
                <a:schemeClr val="accent2">
                  <a:tint val="85000"/>
                  <a:satMod val="285000"/>
                </a:schemeClr>
              </a:buClr>
              <a:buFont typeface="Wingdings 2"/>
              <a:buChar char=""/>
              <a:defRPr/>
            </a:pPr>
            <a:r>
              <a:rPr lang="nl-NL" dirty="0" smtClean="0"/>
              <a:t>Voornamelijk door </a:t>
            </a:r>
            <a:r>
              <a:rPr lang="nl-NL" dirty="0" err="1" smtClean="0"/>
              <a:t>minimal</a:t>
            </a:r>
            <a:r>
              <a:rPr lang="nl-NL" dirty="0" smtClean="0"/>
              <a:t> change nefrotisch syndroom</a:t>
            </a:r>
          </a:p>
          <a:p>
            <a:pPr marL="841248" lvl="3" indent="0" fontAlgn="auto">
              <a:spcBef>
                <a:spcPts val="230"/>
              </a:spcBef>
              <a:spcAft>
                <a:spcPts val="0"/>
              </a:spcAft>
              <a:buClr>
                <a:schemeClr val="accent2">
                  <a:tint val="85000"/>
                  <a:satMod val="285000"/>
                </a:schemeClr>
              </a:buClr>
              <a:buNone/>
              <a:defRPr/>
            </a:pPr>
            <a:endParaRPr lang="nl-NL" dirty="0" smtClean="0"/>
          </a:p>
          <a:p>
            <a:pPr marL="1024128" lvl="3" indent="-182880" fontAlgn="auto">
              <a:spcBef>
                <a:spcPts val="230"/>
              </a:spcBef>
              <a:spcAft>
                <a:spcPts val="0"/>
              </a:spcAft>
              <a:buClr>
                <a:schemeClr val="accent2">
                  <a:tint val="85000"/>
                  <a:satMod val="285000"/>
                </a:schemeClr>
              </a:buClr>
              <a:buFont typeface="Verdana"/>
              <a:buChar char="◦"/>
              <a:defRPr/>
            </a:pPr>
            <a:r>
              <a:rPr lang="nl-NL" dirty="0" smtClean="0"/>
              <a:t>Mevrouw L. biopt voor diagnostiek</a:t>
            </a:r>
            <a:endParaRPr lang="nl-NL"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03238" y="4983163"/>
            <a:ext cx="8183562" cy="1052512"/>
          </a:xfrm>
        </p:spPr>
        <p:txBody>
          <a:bodyPr/>
          <a:lstStyle/>
          <a:p>
            <a:pPr fontAlgn="auto">
              <a:spcAft>
                <a:spcPts val="0"/>
              </a:spcAft>
              <a:defRPr/>
            </a:pPr>
            <a:endParaRPr lang="nl-NL">
              <a:solidFill>
                <a:schemeClr val="accent1">
                  <a:tint val="88000"/>
                  <a:satMod val="150000"/>
                </a:schemeClr>
              </a:solidFill>
            </a:endParaRPr>
          </a:p>
        </p:txBody>
      </p:sp>
      <p:sp>
        <p:nvSpPr>
          <p:cNvPr id="3" name="Tijdelijke aanduiding voor inhoud 2"/>
          <p:cNvSpPr>
            <a:spLocks noGrp="1"/>
          </p:cNvSpPr>
          <p:nvPr>
            <p:ph idx="1"/>
          </p:nvPr>
        </p:nvSpPr>
        <p:spPr>
          <a:xfrm>
            <a:off x="503238" y="530225"/>
            <a:ext cx="8183562" cy="4187825"/>
          </a:xfrm>
        </p:spPr>
        <p:txBody>
          <a:bodyPr>
            <a:normAutofit fontScale="85000" lnSpcReduction="20000"/>
          </a:bodyPr>
          <a:lstStyle/>
          <a:p>
            <a:pPr marL="265176" indent="-265176" fontAlgn="auto">
              <a:spcAft>
                <a:spcPts val="0"/>
              </a:spcAft>
              <a:buFont typeface="Wingdings 2"/>
              <a:buChar char=""/>
              <a:defRPr/>
            </a:pPr>
            <a:endParaRPr lang="nl-NL" dirty="0" smtClean="0"/>
          </a:p>
          <a:p>
            <a:pPr marL="265176" indent="-265176" fontAlgn="auto">
              <a:spcAft>
                <a:spcPts val="0"/>
              </a:spcAft>
              <a:buFont typeface="Wingdings 2"/>
              <a:buChar char=""/>
              <a:defRPr/>
            </a:pPr>
            <a:r>
              <a:rPr lang="nl-NL" dirty="0" smtClean="0"/>
              <a:t>Gevolgen</a:t>
            </a:r>
          </a:p>
          <a:p>
            <a:pPr marL="0" indent="0" fontAlgn="auto">
              <a:spcAft>
                <a:spcPts val="0"/>
              </a:spcAft>
              <a:buFont typeface="Wingdings 2"/>
              <a:buNone/>
              <a:defRPr/>
            </a:pPr>
            <a:endParaRPr lang="nl-NL" dirty="0" smtClean="0"/>
          </a:p>
          <a:p>
            <a:pPr marL="548640" lvl="1" indent="-201168" fontAlgn="auto">
              <a:spcAft>
                <a:spcPts val="0"/>
              </a:spcAft>
              <a:buFont typeface="Verdana"/>
              <a:buChar char="◦"/>
              <a:defRPr/>
            </a:pPr>
            <a:r>
              <a:rPr lang="nl-NL" dirty="0" smtClean="0"/>
              <a:t>Oedeem</a:t>
            </a:r>
          </a:p>
          <a:p>
            <a:pPr marL="548640" lvl="1" indent="-201168" fontAlgn="auto">
              <a:spcAft>
                <a:spcPts val="0"/>
              </a:spcAft>
              <a:buFont typeface="Verdana"/>
              <a:buChar char="◦"/>
              <a:defRPr/>
            </a:pPr>
            <a:r>
              <a:rPr lang="nl-NL" dirty="0" smtClean="0"/>
              <a:t>Natriumretentie</a:t>
            </a:r>
          </a:p>
          <a:p>
            <a:pPr marL="548640" lvl="1" indent="-201168" fontAlgn="auto">
              <a:spcAft>
                <a:spcPts val="0"/>
              </a:spcAft>
              <a:buFont typeface="Verdana"/>
              <a:buChar char="◦"/>
              <a:defRPr/>
            </a:pPr>
            <a:r>
              <a:rPr lang="nl-NL" dirty="0" smtClean="0"/>
              <a:t>Trombose</a:t>
            </a:r>
          </a:p>
          <a:p>
            <a:pPr marL="548640" lvl="1" indent="-201168" fontAlgn="auto">
              <a:spcAft>
                <a:spcPts val="0"/>
              </a:spcAft>
              <a:buFont typeface="Verdana"/>
              <a:buChar char="◦"/>
              <a:defRPr/>
            </a:pPr>
            <a:r>
              <a:rPr lang="nl-NL" dirty="0" smtClean="0"/>
              <a:t>Infecties</a:t>
            </a:r>
          </a:p>
          <a:p>
            <a:pPr marL="548640" lvl="1" indent="-201168" fontAlgn="auto">
              <a:spcAft>
                <a:spcPts val="0"/>
              </a:spcAft>
              <a:buFont typeface="Verdana"/>
              <a:buChar char="◦"/>
              <a:defRPr/>
            </a:pPr>
            <a:r>
              <a:rPr lang="nl-NL" dirty="0" smtClean="0"/>
              <a:t>Hyperlipidemie</a:t>
            </a:r>
          </a:p>
          <a:p>
            <a:pPr marL="548640" lvl="1" indent="-201168" fontAlgn="auto">
              <a:spcAft>
                <a:spcPts val="0"/>
              </a:spcAft>
              <a:buFont typeface="Verdana"/>
              <a:buChar char="◦"/>
              <a:defRPr/>
            </a:pPr>
            <a:r>
              <a:rPr lang="nl-NL" dirty="0" err="1" smtClean="0"/>
              <a:t>Albuminurie</a:t>
            </a:r>
            <a:r>
              <a:rPr lang="nl-NL" dirty="0" smtClean="0"/>
              <a:t> en </a:t>
            </a:r>
            <a:r>
              <a:rPr lang="nl-NL" dirty="0" err="1" smtClean="0"/>
              <a:t>hypoalbuminemie</a:t>
            </a:r>
            <a:endParaRPr lang="nl-NL" dirty="0" smtClean="0"/>
          </a:p>
          <a:p>
            <a:pPr marL="548640" lvl="1" indent="-201168" fontAlgn="auto">
              <a:spcAft>
                <a:spcPts val="0"/>
              </a:spcAft>
              <a:buFont typeface="Verdana"/>
              <a:buChar char="◦"/>
              <a:defRPr/>
            </a:pPr>
            <a:r>
              <a:rPr lang="nl-NL" dirty="0" smtClean="0"/>
              <a:t>Acuut en progressief nierfalen</a:t>
            </a:r>
          </a:p>
          <a:p>
            <a:pPr marL="548640" lvl="1" indent="-201168" fontAlgn="auto">
              <a:spcAft>
                <a:spcPts val="0"/>
              </a:spcAft>
              <a:buFont typeface="Verdana"/>
              <a:buChar char="◦"/>
              <a:defRPr/>
            </a:pPr>
            <a:endParaRPr lang="nl-NL" dirty="0"/>
          </a:p>
          <a:p>
            <a:pPr marL="603504" lvl="2" indent="0" fontAlgn="auto">
              <a:spcAft>
                <a:spcPts val="0"/>
              </a:spcAft>
              <a:buClr>
                <a:schemeClr val="accent2">
                  <a:tint val="85000"/>
                  <a:satMod val="285000"/>
                </a:schemeClr>
              </a:buClr>
              <a:buNone/>
              <a:defRPr/>
            </a:pPr>
            <a:endParaRPr lang="nl-NL" dirty="0" smtClean="0"/>
          </a:p>
          <a:p>
            <a:pPr marL="786384" lvl="2" indent="-182880" fontAlgn="auto">
              <a:spcAft>
                <a:spcPts val="0"/>
              </a:spcAft>
              <a:buClr>
                <a:schemeClr val="accent2">
                  <a:tint val="85000"/>
                  <a:satMod val="285000"/>
                </a:schemeClr>
              </a:buClr>
              <a:buFont typeface="Wingdings 2"/>
              <a:buChar char=""/>
              <a:defRPr/>
            </a:pPr>
            <a:r>
              <a:rPr lang="nl-NL" dirty="0" smtClean="0"/>
              <a:t>Mevrouw L oedeem, hyperlipidemie, </a:t>
            </a:r>
            <a:r>
              <a:rPr lang="nl-NL" dirty="0" smtClean="0"/>
              <a:t>proteïnurie </a:t>
            </a:r>
            <a:r>
              <a:rPr lang="nl-NL" dirty="0" smtClean="0"/>
              <a:t>en </a:t>
            </a:r>
            <a:r>
              <a:rPr lang="nl-NL" dirty="0" err="1" smtClean="0"/>
              <a:t>hypoalbuminemie</a:t>
            </a:r>
            <a:endParaRPr lang="nl-NL"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33</TotalTime>
  <Words>835</Words>
  <Application>Microsoft Office PowerPoint</Application>
  <PresentationFormat>Diavoorstelling (4:3)</PresentationFormat>
  <Paragraphs>214</Paragraphs>
  <Slides>21</Slides>
  <Notes>18</Notes>
  <HiddenSlides>0</HiddenSlides>
  <MMClips>0</MMClips>
  <ScaleCrop>false</ScaleCrop>
  <HeadingPairs>
    <vt:vector size="4" baseType="variant">
      <vt:variant>
        <vt:lpstr>Thema</vt:lpstr>
      </vt:variant>
      <vt:variant>
        <vt:i4>1</vt:i4>
      </vt:variant>
      <vt:variant>
        <vt:lpstr>Diatitels</vt:lpstr>
      </vt:variant>
      <vt:variant>
        <vt:i4>21</vt:i4>
      </vt:variant>
    </vt:vector>
  </HeadingPairs>
  <TitlesOfParts>
    <vt:vector size="22" baseType="lpstr">
      <vt:lpstr>Aspect</vt:lpstr>
      <vt:lpstr>Nefrotisch syndroom</vt:lpstr>
      <vt:lpstr>Dia 2</vt:lpstr>
      <vt:lpstr>Dia 3</vt:lpstr>
      <vt:lpstr>Dia 4</vt:lpstr>
      <vt:lpstr>Dia 5</vt:lpstr>
      <vt:lpstr>Dia 6</vt:lpstr>
      <vt:lpstr>Nefrotisch syndroom?</vt:lpstr>
      <vt:lpstr>Dia 8</vt:lpstr>
      <vt:lpstr>Dia 9</vt:lpstr>
      <vt:lpstr>Dia 10</vt:lpstr>
      <vt:lpstr>Dia 11</vt:lpstr>
      <vt:lpstr>Dia 12</vt:lpstr>
      <vt:lpstr>Dia 13</vt:lpstr>
      <vt:lpstr>Dia 14</vt:lpstr>
      <vt:lpstr>Dia 15</vt:lpstr>
      <vt:lpstr>Dia 16</vt:lpstr>
      <vt:lpstr>Dia 17</vt:lpstr>
      <vt:lpstr>Dia 18</vt:lpstr>
      <vt:lpstr>Dia 19</vt:lpstr>
      <vt:lpstr>Dia 20</vt:lpstr>
      <vt:lpstr>Bedankt voor jullie aandacht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Nefrotisch syndroom</dc:title>
  <dc:creator>Eigenaar</dc:creator>
  <cp:lastModifiedBy>jansi</cp:lastModifiedBy>
  <cp:revision>24</cp:revision>
  <dcterms:created xsi:type="dcterms:W3CDTF">2014-10-29T09:10:18Z</dcterms:created>
  <dcterms:modified xsi:type="dcterms:W3CDTF">2014-11-25T07:14:02Z</dcterms:modified>
</cp:coreProperties>
</file>